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2" r:id="rId3"/>
    <p:sldId id="309" r:id="rId4"/>
    <p:sldId id="310" r:id="rId5"/>
    <p:sldId id="335" r:id="rId6"/>
    <p:sldId id="311" r:id="rId7"/>
    <p:sldId id="336" r:id="rId8"/>
    <p:sldId id="312" r:id="rId9"/>
    <p:sldId id="334" r:id="rId10"/>
    <p:sldId id="314" r:id="rId11"/>
    <p:sldId id="306" r:id="rId12"/>
    <p:sldId id="330" r:id="rId13"/>
    <p:sldId id="331" r:id="rId14"/>
    <p:sldId id="329" r:id="rId15"/>
    <p:sldId id="304" r:id="rId16"/>
    <p:sldId id="305" r:id="rId17"/>
    <p:sldId id="307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006600"/>
    <a:srgbClr val="FF9900"/>
    <a:srgbClr val="FFCC00"/>
    <a:srgbClr val="CCFF33"/>
    <a:srgbClr val="99CCFF"/>
    <a:srgbClr val="FF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FDD1C499-1751-41F3-B1B6-3A0EB6E757C9}" type="presOf" srcId="{3F883D72-AB51-44A3-BB69-C25E95E42149}" destId="{0705155B-A724-47C1-A128-C5DF09EE6B97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76B5F6B7-9004-4E4F-9119-91D2A187CE1C}" type="presOf" srcId="{4910AFE8-F8C6-4CA2-8717-10C0C4F9D54E}" destId="{7C3E26E5-8345-4B58-ADD7-8E425EA260AA}" srcOrd="0" destOrd="0" presId="urn:microsoft.com/office/officeart/2005/8/layout/pyramid1"/>
    <dgm:cxn modelId="{5AFA3D98-ED07-4ED7-90D0-391060B8F09D}" type="presOf" srcId="{3F883D72-AB51-44A3-BB69-C25E95E42149}" destId="{CC9EFA65-A778-457A-93C6-B9548DB6D4C8}" srcOrd="0" destOrd="0" presId="urn:microsoft.com/office/officeart/2005/8/layout/pyramid1"/>
    <dgm:cxn modelId="{11DE82C0-85AC-446C-81B8-1D02E0334317}" type="presOf" srcId="{2BCEAB64-79E1-4190-90C6-94A8105E1D4B}" destId="{EBBA0041-A843-441C-87AB-8F637576AE6A}" srcOrd="0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79598404-B1AD-46C1-BDA6-E15648D6D350}" type="presOf" srcId="{BE6152E8-A7B0-429C-AE48-E84F07208D3F}" destId="{41B0729E-585F-4A7E-A894-AA6DFF53CF58}" srcOrd="0" destOrd="0" presId="urn:microsoft.com/office/officeart/2005/8/layout/pyramid1"/>
    <dgm:cxn modelId="{17B2B6AB-7DE1-4AD3-A24C-373FC7E5C623}" type="presOf" srcId="{2BCEAB64-79E1-4190-90C6-94A8105E1D4B}" destId="{2B7C2DCE-4CF1-4FE5-90E9-E7B7B569F09C}" srcOrd="1" destOrd="0" presId="urn:microsoft.com/office/officeart/2005/8/layout/pyramid1"/>
    <dgm:cxn modelId="{942BA70E-30A5-47A6-A1B1-C0B63CF17CF5}" type="presOf" srcId="{BE6152E8-A7B0-429C-AE48-E84F07208D3F}" destId="{AE7E8AE7-164D-44BD-BE40-BDE74B4818F7}" srcOrd="1" destOrd="0" presId="urn:microsoft.com/office/officeart/2005/8/layout/pyramid1"/>
    <dgm:cxn modelId="{4E65315A-5F77-428E-8061-1A71FBB59936}" type="presParOf" srcId="{7C3E26E5-8345-4B58-ADD7-8E425EA260AA}" destId="{04E3F3C2-2FFE-4908-A86D-328E43B3294A}" srcOrd="0" destOrd="0" presId="urn:microsoft.com/office/officeart/2005/8/layout/pyramid1"/>
    <dgm:cxn modelId="{698E0895-D9D5-43AF-8AC9-36278F099F34}" type="presParOf" srcId="{04E3F3C2-2FFE-4908-A86D-328E43B3294A}" destId="{41B0729E-585F-4A7E-A894-AA6DFF53CF58}" srcOrd="0" destOrd="0" presId="urn:microsoft.com/office/officeart/2005/8/layout/pyramid1"/>
    <dgm:cxn modelId="{44617B70-7840-4AE7-8298-4291FDC6324E}" type="presParOf" srcId="{04E3F3C2-2FFE-4908-A86D-328E43B3294A}" destId="{AE7E8AE7-164D-44BD-BE40-BDE74B4818F7}" srcOrd="1" destOrd="0" presId="urn:microsoft.com/office/officeart/2005/8/layout/pyramid1"/>
    <dgm:cxn modelId="{405E0770-25CD-4694-A1C6-3165822A97BC}" type="presParOf" srcId="{7C3E26E5-8345-4B58-ADD7-8E425EA260AA}" destId="{189E913C-2543-4D0F-9CBF-BF9B2CF8E0DA}" srcOrd="1" destOrd="0" presId="urn:microsoft.com/office/officeart/2005/8/layout/pyramid1"/>
    <dgm:cxn modelId="{1E5A368F-145B-487B-A6A9-7C33A6E85E69}" type="presParOf" srcId="{189E913C-2543-4D0F-9CBF-BF9B2CF8E0DA}" destId="{EBBA0041-A843-441C-87AB-8F637576AE6A}" srcOrd="0" destOrd="0" presId="urn:microsoft.com/office/officeart/2005/8/layout/pyramid1"/>
    <dgm:cxn modelId="{38175430-1C2A-4881-9431-D69064775A00}" type="presParOf" srcId="{189E913C-2543-4D0F-9CBF-BF9B2CF8E0DA}" destId="{2B7C2DCE-4CF1-4FE5-90E9-E7B7B569F09C}" srcOrd="1" destOrd="0" presId="urn:microsoft.com/office/officeart/2005/8/layout/pyramid1"/>
    <dgm:cxn modelId="{4059213B-1796-4A33-AA24-103E88861599}" type="presParOf" srcId="{7C3E26E5-8345-4B58-ADD7-8E425EA260AA}" destId="{C7701B75-B313-4FD6-9404-F77707EEE284}" srcOrd="2" destOrd="0" presId="urn:microsoft.com/office/officeart/2005/8/layout/pyramid1"/>
    <dgm:cxn modelId="{5537DFF7-221D-4822-808E-AA9264558FB8}" type="presParOf" srcId="{C7701B75-B313-4FD6-9404-F77707EEE284}" destId="{CC9EFA65-A778-457A-93C6-B9548DB6D4C8}" srcOrd="0" destOrd="0" presId="urn:microsoft.com/office/officeart/2005/8/layout/pyramid1"/>
    <dgm:cxn modelId="{AFC2CE09-A44B-488B-8AF0-9EBA0ADCA98B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88098" y="1570690"/>
          <a:ext cx="3552394" cy="1570690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509767" y="1570690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8.e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tags" Target="../tags/tag3.xml"/><Relationship Id="rId16" Type="http://schemas.openxmlformats.org/officeDocument/2006/relationships/image" Target="../media/image27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8.emf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tags" Target="../tags/tag4.xml"/><Relationship Id="rId16" Type="http://schemas.openxmlformats.org/officeDocument/2006/relationships/image" Target="../media/image38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11" Type="http://schemas.openxmlformats.org/officeDocument/2006/relationships/image" Target="../media/image33.jpeg"/><Relationship Id="rId5" Type="http://schemas.openxmlformats.org/officeDocument/2006/relationships/image" Target="../media/image8.emf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13805" cy="738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Паспорт проекта  «</a:t>
            </a:r>
            <a:r>
              <a:rPr lang="ru-RU" sz="1800" b="1" dirty="0" smtClean="0">
                <a:solidFill>
                  <a:srgbClr val="C00000"/>
                </a:solidFill>
              </a:rPr>
              <a:t>Оптимизация процесса передвижения родителей(законных представителей), посетителей во внутреннем и внешнем пространстве ДОО»</a:t>
            </a:r>
            <a:endParaRPr lang="ru-RU" sz="1800" dirty="0" smtClean="0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428596" y="1142985"/>
            <a:ext cx="8429684" cy="17145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428596" y="2928934"/>
            <a:ext cx="8429684" cy="1500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428596" y="1142984"/>
            <a:ext cx="156563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Общая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428596" y="4500570"/>
            <a:ext cx="8429684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 rot="10800000" flipV="1">
            <a:off x="428596" y="2928934"/>
            <a:ext cx="269287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28596" y="4500570"/>
            <a:ext cx="12144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Цель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000232" y="1142984"/>
            <a:ext cx="57864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Наименование органа местного  самоуправления</a:t>
            </a:r>
            <a:r>
              <a:rPr lang="ru-RU" sz="1200" dirty="0" smtClean="0">
                <a:solidFill>
                  <a:srgbClr val="002060"/>
                </a:solidFill>
              </a:rPr>
              <a:t>: Управление образования администрации </a:t>
            </a:r>
            <a:r>
              <a:rPr lang="ru-RU" sz="1200" dirty="0" err="1" smtClean="0">
                <a:solidFill>
                  <a:srgbClr val="002060"/>
                </a:solidFill>
              </a:rPr>
              <a:t>Яковлевского</a:t>
            </a:r>
            <a:r>
              <a:rPr lang="ru-RU" sz="1200" dirty="0" smtClean="0">
                <a:solidFill>
                  <a:srgbClr val="002060"/>
                </a:solidFill>
              </a:rPr>
              <a:t> городского округа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Наименование образовательной организации</a:t>
            </a:r>
            <a:r>
              <a:rPr lang="ru-RU" sz="1200" dirty="0" smtClean="0">
                <a:solidFill>
                  <a:srgbClr val="002060"/>
                </a:solidFill>
              </a:rPr>
              <a:t> : Муниципальное бюджетное дошкольное образовательное учреждение «Детский сад «Сказка» с.Алексеевка </a:t>
            </a:r>
            <a:r>
              <a:rPr lang="ru-RU" sz="1200" dirty="0" err="1" smtClean="0">
                <a:solidFill>
                  <a:srgbClr val="002060"/>
                </a:solidFill>
              </a:rPr>
              <a:t>Яковлевского</a:t>
            </a:r>
            <a:r>
              <a:rPr lang="ru-RU" sz="1200" dirty="0" smtClean="0">
                <a:solidFill>
                  <a:srgbClr val="002060"/>
                </a:solidFill>
              </a:rPr>
              <a:t> городского округа»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Границы процесса</a:t>
            </a:r>
            <a:r>
              <a:rPr lang="ru-RU" sz="1200" dirty="0" smtClean="0">
                <a:solidFill>
                  <a:srgbClr val="002060"/>
                </a:solidFill>
              </a:rPr>
              <a:t>: от  входа родителей (законных представителей) посетителей  на территорию  ДОО до нахождения нужного объекта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начала  проекта</a:t>
            </a:r>
            <a:r>
              <a:rPr lang="ru-RU" sz="1200" dirty="0" smtClean="0">
                <a:solidFill>
                  <a:srgbClr val="002060"/>
                </a:solidFill>
              </a:rPr>
              <a:t>: 22.06.2020 г.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окончания проекта</a:t>
            </a:r>
            <a:r>
              <a:rPr lang="ru-RU" sz="1200" dirty="0" smtClean="0">
                <a:solidFill>
                  <a:srgbClr val="002060"/>
                </a:solidFill>
              </a:rPr>
              <a:t>: 20.11.2020г.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28596" y="3214686"/>
            <a:ext cx="84296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Двухэтажное здание, не типовой проект детского сада, наличие кабинетов специалистов, разнообразных образовательных пространств затрудняет быстрое нахождение нужного объекта до 10 мин.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логистики внутреннего и внешнего пространства ДОО составляет 10%.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Отвлечение сотрудников ДОО на объяснение родителям / посетителям местонахождения искомого объекта.</a:t>
            </a:r>
          </a:p>
          <a:p>
            <a:pPr marL="349250" indent="-349250">
              <a:buFont typeface="Arial" charset="0"/>
              <a:buAutoNum type="arabicPeriod"/>
            </a:pPr>
            <a:r>
              <a:rPr lang="ru-RU" sz="1200" dirty="0" smtClean="0">
                <a:solidFill>
                  <a:srgbClr val="002060"/>
                </a:solidFill>
              </a:rPr>
              <a:t>По результатам анкетирования удовлетворённость родителей/посетителей  удобной логистикой внутреннего и внешнего пространства ДОО составляет 15%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500570"/>
            <a:ext cx="8643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                        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Сокращение времени протекания процесса до 5 мин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удобной логистики внутреннего и внешнего пространства на 90-95%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Удовлетворенность родителей/посетителей удобной логистикой на 90-95%.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28596" y="5572140"/>
            <a:ext cx="8429684" cy="10470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28596" y="5572140"/>
            <a:ext cx="2586364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1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5657671"/>
            <a:ext cx="8465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1.  Сокращение нерациональных маршрутов передвижения родителей/посетителей по внутреннему и внешнему пространству ДОО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2. Экономия  средств за счет предоставления командой проекта фирме -изготовителю  эскизов  навигационных планов, знаков дополнительной информации, визуальной разметки в сумме 5000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3. Удовлетворённость родителей/посетителей удобной логистикой увеличится на 75%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289" name="Picture 1" descr="C:\Users\1\Desktop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1002736" cy="78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/>
              <a:t>Карта целевого  состояния процесса «Оптимизация процесса передвижения родителей (законных представителей)/посетителей во внутреннем и внешнем пространстве ДОО»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>                                                                                                          «03» июля 2020 года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1538" y="150017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12686" y="2057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12686" y="2438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038601"/>
            <a:ext cx="10572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Входит на территорию </a:t>
            </a:r>
          </a:p>
          <a:p>
            <a:pPr algn="ctr"/>
            <a:r>
              <a:rPr lang="ru-RU" sz="800" b="1" dirty="0" smtClean="0"/>
              <a:t>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1714488"/>
            <a:ext cx="1868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22098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533400" y="2667000"/>
            <a:ext cx="8229600" cy="6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3505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 </a:t>
            </a:r>
            <a:endParaRPr lang="ru-RU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5105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15 – 30 с</a:t>
            </a:r>
          </a:p>
          <a:p>
            <a:pPr algn="ctr"/>
            <a:endParaRPr lang="ru-RU" sz="800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1371600" y="4191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2600" y="4038600"/>
            <a:ext cx="1066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Изучает навигационный стенд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752600" y="3505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52600" y="5105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15  - 20  с</a:t>
            </a:r>
          </a:p>
          <a:p>
            <a:pPr algn="ctr"/>
            <a:endParaRPr lang="ru-RU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71800" y="5791200"/>
            <a:ext cx="403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ВПП (время протекания процесса) – 210 - 300 с</a:t>
            </a:r>
            <a:endParaRPr lang="ru-RU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276600" y="4038600"/>
            <a:ext cx="10668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Ищет нужный объект на территории 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858148" y="3357562"/>
            <a:ext cx="107157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276600" y="5105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75 – 105 с</a:t>
            </a:r>
          </a:p>
          <a:p>
            <a:pPr algn="ctr"/>
            <a:endParaRPr lang="ru-RU" sz="800" dirty="0"/>
          </a:p>
        </p:txBody>
      </p:sp>
      <p:sp>
        <p:nvSpPr>
          <p:cNvPr id="76" name="TextBox 75"/>
          <p:cNvSpPr txBox="1"/>
          <p:nvPr/>
        </p:nvSpPr>
        <p:spPr>
          <a:xfrm>
            <a:off x="4838700" y="4038600"/>
            <a:ext cx="1066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Входит в здание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838700" y="34290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838700" y="5105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15– 25  с</a:t>
            </a:r>
          </a:p>
          <a:p>
            <a:pPr algn="ctr"/>
            <a:endParaRPr lang="ru-RU" sz="800" dirty="0"/>
          </a:p>
        </p:txBody>
      </p:sp>
      <p:sp>
        <p:nvSpPr>
          <p:cNvPr id="80" name="TextBox 79"/>
          <p:cNvSpPr txBox="1"/>
          <p:nvPr/>
        </p:nvSpPr>
        <p:spPr>
          <a:xfrm>
            <a:off x="6400800" y="4000504"/>
            <a:ext cx="1066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Изучает навигационные поэтажные планы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29388" y="34290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400800" y="5105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30 - 45  с</a:t>
            </a:r>
          </a:p>
          <a:p>
            <a:pPr algn="ctr"/>
            <a:endParaRPr lang="ru-RU" sz="800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2895600" y="4191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4429125" y="4191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6048375" y="4191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7454659" y="4203243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8148" y="3929066"/>
            <a:ext cx="1066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800" b="1" dirty="0" smtClean="0"/>
              <a:t>Находит нужный объект  во внутреннем пространстве 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858148" y="5143512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60 - 75  с</a:t>
            </a:r>
          </a:p>
          <a:p>
            <a:pPr algn="ctr"/>
            <a:endParaRPr lang="ru-RU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3286116" y="34290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3500438"/>
            <a:ext cx="285720" cy="1924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8915400" y="3357562"/>
            <a:ext cx="228600" cy="207170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4282" y="857232"/>
            <a:ext cx="8643998" cy="54116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428992" y="857232"/>
            <a:ext cx="163512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3929066"/>
            <a:ext cx="19288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Разработаны эскизы навигационных поэтажных планов, табличек,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указателей во внутреннем и внешнем пространстве ДОО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2071670" y="3929066"/>
            <a:ext cx="18573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2"/>
              </a:solidFill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Исключены нерациональные маршруты движения посредством удобной логистики и навигации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accent2"/>
              </a:solidFill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3929058" y="3571876"/>
            <a:ext cx="235745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Организовали: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виртуальные экскурсии по внешнему и внутреннему пространству  ДОО  на официальном сайте учреждения;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анкетирование родителей (законных представителей) / посетителей  по удовлетворенности логистикой и навигацией ДОО</a:t>
            </a:r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2071670" y="2143116"/>
            <a:ext cx="357190" cy="35719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82" name="Picture 38" descr="D:\ФОТО\СЕМИНАР бережливое стенды\IMG_20191011_150104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285860"/>
            <a:ext cx="1928826" cy="15858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9" name="Плюс 18"/>
          <p:cNvSpPr/>
          <p:nvPr/>
        </p:nvSpPr>
        <p:spPr>
          <a:xfrm>
            <a:off x="4143372" y="2143116"/>
            <a:ext cx="357190" cy="35719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6429388" y="2285992"/>
            <a:ext cx="357190" cy="35719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6286512" y="3286124"/>
            <a:ext cx="235745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Сформировалась команда единомышленников: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повышению удовлетворённости родителей (законных представителей)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посетителей удобной логистикой ДОО;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по разработке эскизов навигационных поэтажных планов, схемы расположения внутренних помещений ДОО, табличек,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по внедрению системы визуализации и навигации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571472" y="3500438"/>
            <a:ext cx="3429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Устранили потери времени в процессе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1285860"/>
            <a:ext cx="1785951" cy="169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E:\план\улиц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214422"/>
            <a:ext cx="1785950" cy="1714512"/>
          </a:xfrm>
          <a:prstGeom prst="rect">
            <a:avLst/>
          </a:prstGeom>
          <a:noFill/>
        </p:spPr>
      </p:pic>
      <p:pic>
        <p:nvPicPr>
          <p:cNvPr id="32772" name="Picture 4" descr="C:\Users\1\Desktop\НАВИГАЦИЯ\УЛИЦ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1285860"/>
            <a:ext cx="170496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428596" y="3500438"/>
            <a:ext cx="8286840" cy="2604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495300" y="28572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428596" y="1071546"/>
            <a:ext cx="828684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428992" y="785794"/>
            <a:ext cx="210564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3857620" y="1500174"/>
            <a:ext cx="1714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Исключение нерациональных маршрутов движения по территории ДОУ посредством удобной логистики и навигации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000232" y="1214422"/>
            <a:ext cx="1428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071934" y="1214422"/>
            <a:ext cx="1357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pic>
        <p:nvPicPr>
          <p:cNvPr id="9237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1071538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28794" y="1571612"/>
            <a:ext cx="1785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Временные затраты на поиск нужного объекта во внешнем пространстве ДОУ.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навигационных стендов, указателей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20" name="Picture 4" descr="E:\план\улиц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357298"/>
            <a:ext cx="2881301" cy="2160975"/>
          </a:xfrm>
          <a:prstGeom prst="rect">
            <a:avLst/>
          </a:prstGeom>
          <a:noFill/>
        </p:spPr>
      </p:pic>
      <p:pic>
        <p:nvPicPr>
          <p:cNvPr id="60421" name="Picture 5" descr="C:\Users\1\Desktop\НАВИГАЦИЯ\УЛИЦ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786190"/>
            <a:ext cx="2702072" cy="2071702"/>
          </a:xfrm>
          <a:prstGeom prst="rect">
            <a:avLst/>
          </a:prstGeom>
          <a:noFill/>
        </p:spPr>
      </p:pic>
      <p:pic>
        <p:nvPicPr>
          <p:cNvPr id="60422" name="Picture 6" descr="C:\Users\1\Desktop\НАВИГАЦИЯ\улица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3786190"/>
            <a:ext cx="1928806" cy="2166692"/>
          </a:xfrm>
          <a:prstGeom prst="rect">
            <a:avLst/>
          </a:prstGeom>
          <a:noFill/>
        </p:spPr>
      </p:pic>
      <p:pic>
        <p:nvPicPr>
          <p:cNvPr id="60423" name="Picture 7" descr="C:\Users\1\Desktop\НАВИГАЦИЯ\фанари.jpg"/>
          <p:cNvPicPr>
            <a:picLocks noChangeAspect="1" noChangeArrowheads="1"/>
          </p:cNvPicPr>
          <p:nvPr/>
        </p:nvPicPr>
        <p:blipFill>
          <a:blip r:embed="rId10" cstate="print"/>
          <a:srcRect r="9697"/>
          <a:stretch>
            <a:fillRect/>
          </a:stretch>
        </p:blipFill>
        <p:spPr bwMode="auto">
          <a:xfrm>
            <a:off x="6000760" y="3643314"/>
            <a:ext cx="2661066" cy="2357454"/>
          </a:xfrm>
          <a:prstGeom prst="rect">
            <a:avLst/>
          </a:prstGeom>
          <a:noFill/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4000496" y="3500438"/>
            <a:ext cx="1357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142844" y="3429000"/>
            <a:ext cx="8572592" cy="2604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495300" y="28572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42844" y="1071546"/>
            <a:ext cx="857256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428992" y="785794"/>
            <a:ext cx="210564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142844" y="1428736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143372" y="1428736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142844" y="1928802"/>
            <a:ext cx="13573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Временные затраты на поиск нужного объекта во внутреннем пространстве ДОУ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3" descr="https://im0-tub-ru.yandex.net/i?id=8813a313505fd0ca9dcf963adbc9f0bf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143116"/>
            <a:ext cx="1214446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071934" y="1643050"/>
            <a:ext cx="16430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поэтажных навигационных планов, схем расположения внутренних помещений ДОУ, табличек,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указателей</a:t>
            </a:r>
          </a:p>
          <a:p>
            <a:pPr algn="ctr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4515" name="Picture 3" descr="E:\план\второй этаж 2.jpg"/>
          <p:cNvPicPr>
            <a:picLocks noChangeAspect="1" noChangeArrowheads="1"/>
          </p:cNvPicPr>
          <p:nvPr/>
        </p:nvPicPr>
        <p:blipFill>
          <a:blip r:embed="rId7" cstate="print"/>
          <a:srcRect l="5660" r="17924"/>
          <a:stretch>
            <a:fillRect/>
          </a:stretch>
        </p:blipFill>
        <p:spPr bwMode="auto">
          <a:xfrm>
            <a:off x="7215206" y="1214422"/>
            <a:ext cx="1143008" cy="1121827"/>
          </a:xfrm>
          <a:prstGeom prst="rect">
            <a:avLst/>
          </a:prstGeom>
          <a:noFill/>
        </p:spPr>
      </p:pic>
      <p:pic>
        <p:nvPicPr>
          <p:cNvPr id="64516" name="Picture 4" descr="E:\план\первый этаж2.jpg"/>
          <p:cNvPicPr>
            <a:picLocks noChangeAspect="1" noChangeArrowheads="1"/>
          </p:cNvPicPr>
          <p:nvPr/>
        </p:nvPicPr>
        <p:blipFill>
          <a:blip r:embed="rId8" cstate="print"/>
          <a:srcRect l="13044" r="8694"/>
          <a:stretch>
            <a:fillRect/>
          </a:stretch>
        </p:blipFill>
        <p:spPr bwMode="auto">
          <a:xfrm>
            <a:off x="7286644" y="2428868"/>
            <a:ext cx="1071570" cy="1000132"/>
          </a:xfrm>
          <a:prstGeom prst="rect">
            <a:avLst/>
          </a:prstGeom>
          <a:noFill/>
        </p:spPr>
      </p:pic>
      <p:pic>
        <p:nvPicPr>
          <p:cNvPr id="64517" name="Picture 5" descr="C:\Users\1\Desktop\НАВИГАЦИЯ\Кейс НАВИГАЦ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786190"/>
            <a:ext cx="2571725" cy="2173008"/>
          </a:xfrm>
          <a:prstGeom prst="rect">
            <a:avLst/>
          </a:prstGeom>
          <a:noFill/>
        </p:spPr>
      </p:pic>
      <p:pic>
        <p:nvPicPr>
          <p:cNvPr id="64518" name="Picture 6" descr="C:\Users\1\Desktop\Кейс НАВИГАЦИЯ - копия.jpg"/>
          <p:cNvPicPr>
            <a:picLocks noChangeAspect="1" noChangeArrowheads="1"/>
          </p:cNvPicPr>
          <p:nvPr/>
        </p:nvPicPr>
        <p:blipFill>
          <a:blip r:embed="rId10" cstate="print"/>
          <a:srcRect l="5357" t="3571" r="14286" b="10714"/>
          <a:stretch>
            <a:fillRect/>
          </a:stretch>
        </p:blipFill>
        <p:spPr bwMode="auto">
          <a:xfrm>
            <a:off x="357158" y="3857628"/>
            <a:ext cx="2341924" cy="2071702"/>
          </a:xfrm>
          <a:prstGeom prst="rect">
            <a:avLst/>
          </a:prstGeom>
          <a:noFill/>
        </p:spPr>
      </p:pic>
      <p:pic>
        <p:nvPicPr>
          <p:cNvPr id="64519" name="Picture 7" descr="C:\Users\1\Desktop\НАВИГАЦИЯ\блок зав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5" y="3714752"/>
            <a:ext cx="1316484" cy="921685"/>
          </a:xfrm>
          <a:prstGeom prst="rect">
            <a:avLst/>
          </a:prstGeom>
          <a:noFill/>
        </p:spPr>
      </p:pic>
      <p:pic>
        <p:nvPicPr>
          <p:cNvPr id="64520" name="Picture 8" descr="C:\Users\1\Desktop\НАВИГАЦИЯ\1 этаж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0"/>
            <a:ext cx="1285884" cy="972136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3786190"/>
            <a:ext cx="13811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2" name="Picture 10" descr="C:\Users\1\Desktop\Кейс НАВИГАЦИЯ.jpg"/>
          <p:cNvPicPr>
            <a:picLocks noChangeAspect="1" noChangeArrowheads="1"/>
          </p:cNvPicPr>
          <p:nvPr/>
        </p:nvPicPr>
        <p:blipFill>
          <a:blip r:embed="rId14" cstate="print"/>
          <a:srcRect l="12500" t="2083" r="20312" b="16666"/>
          <a:stretch>
            <a:fillRect/>
          </a:stretch>
        </p:blipFill>
        <p:spPr bwMode="auto">
          <a:xfrm>
            <a:off x="5429256" y="1500174"/>
            <a:ext cx="1714512" cy="1555022"/>
          </a:xfrm>
          <a:prstGeom prst="rect">
            <a:avLst/>
          </a:prstGeom>
          <a:noFill/>
        </p:spPr>
      </p:pic>
      <p:pic>
        <p:nvPicPr>
          <p:cNvPr id="29" name="Picture 3" descr="F:\фото бережливые техногии\IMG_27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214422"/>
            <a:ext cx="1254060" cy="9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Объект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6926" r="17100" b="22587"/>
          <a:stretch>
            <a:fillRect/>
          </a:stretch>
        </p:blipFill>
        <p:spPr>
          <a:xfrm>
            <a:off x="2714612" y="1214422"/>
            <a:ext cx="1428760" cy="928694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71604" y="2285992"/>
            <a:ext cx="1436432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929058" y="3500438"/>
            <a:ext cx="1357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142844" y="3571876"/>
            <a:ext cx="8572592" cy="2604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495300" y="28572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42844" y="1071546"/>
            <a:ext cx="8572592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428992" y="785794"/>
            <a:ext cx="210564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500562" y="1785926"/>
            <a:ext cx="1857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элементов внутренней навигации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14282" y="1285860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429124" y="1285860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pic>
        <p:nvPicPr>
          <p:cNvPr id="9237" name="Picture 21" descr="https://im0-tub-ru.yandex.net/i?id=373ae64c9d7c1a5d6ec9746ffe34aef9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571612"/>
            <a:ext cx="1071538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2844" y="1643050"/>
            <a:ext cx="1643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табличек дополнительной информации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214678" y="4143380"/>
            <a:ext cx="1643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928926" y="3857628"/>
            <a:ext cx="1571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pic>
        <p:nvPicPr>
          <p:cNvPr id="18" name="Picture 12" descr="F:\IMG_31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/>
          <a:stretch>
            <a:fillRect/>
          </a:stretch>
        </p:blipFill>
        <p:spPr bwMode="auto">
          <a:xfrm>
            <a:off x="1857356" y="2214554"/>
            <a:ext cx="1442191" cy="12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IMG_31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214554"/>
            <a:ext cx="1570698" cy="11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:\Users\1\Desktop\НАВИГАЦИЯ\DSCN01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929198"/>
            <a:ext cx="1452572" cy="1089429"/>
          </a:xfrm>
          <a:prstGeom prst="rect">
            <a:avLst/>
          </a:prstGeom>
          <a:noFill/>
        </p:spPr>
      </p:pic>
      <p:pic>
        <p:nvPicPr>
          <p:cNvPr id="59397" name="Picture 5" descr="C:\Users\1\Desktop\НАВИГАЦИЯ\DSCN01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1142984"/>
            <a:ext cx="1571636" cy="1007340"/>
          </a:xfrm>
          <a:prstGeom prst="rect">
            <a:avLst/>
          </a:prstGeom>
          <a:noFill/>
        </p:spPr>
      </p:pic>
      <p:pic>
        <p:nvPicPr>
          <p:cNvPr id="59398" name="Picture 6" descr="C:\Users\1\Desktop\НАВИГАЦИЯ\выход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572008"/>
            <a:ext cx="1143008" cy="1143008"/>
          </a:xfrm>
          <a:prstGeom prst="rect">
            <a:avLst/>
          </a:prstGeom>
          <a:noFill/>
        </p:spPr>
      </p:pic>
      <p:pic>
        <p:nvPicPr>
          <p:cNvPr id="59399" name="Picture 7" descr="C:\Users\1\Desktop\НАВИГАЦИЯ\img8.jpg"/>
          <p:cNvPicPr>
            <a:picLocks noChangeAspect="1" noChangeArrowheads="1"/>
          </p:cNvPicPr>
          <p:nvPr/>
        </p:nvPicPr>
        <p:blipFill>
          <a:blip r:embed="rId12" cstate="print"/>
          <a:srcRect l="7031" t="3664" r="53125" b="63542"/>
          <a:stretch>
            <a:fillRect/>
          </a:stretch>
        </p:blipFill>
        <p:spPr bwMode="auto">
          <a:xfrm>
            <a:off x="1785918" y="1214422"/>
            <a:ext cx="1500198" cy="857256"/>
          </a:xfrm>
          <a:prstGeom prst="rect">
            <a:avLst/>
          </a:prstGeom>
          <a:noFill/>
        </p:spPr>
      </p:pic>
      <p:pic>
        <p:nvPicPr>
          <p:cNvPr id="59400" name="Picture 8" descr="C:\Users\1\Desktop\НАВИГАЦИЯ\ВЫХОД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4286256"/>
            <a:ext cx="1323975" cy="409575"/>
          </a:xfrm>
          <a:prstGeom prst="rect">
            <a:avLst/>
          </a:prstGeom>
          <a:noFill/>
        </p:spPr>
      </p:pic>
      <p:pic>
        <p:nvPicPr>
          <p:cNvPr id="59401" name="Picture 9" descr="C:\Users\1\Desktop\НАВИГАЦИЯ\DSCN016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7620" y="4500570"/>
            <a:ext cx="1071570" cy="1202527"/>
          </a:xfrm>
          <a:prstGeom prst="rect">
            <a:avLst/>
          </a:prstGeom>
          <a:noFill/>
        </p:spPr>
      </p:pic>
      <p:pic>
        <p:nvPicPr>
          <p:cNvPr id="59402" name="Picture 10" descr="C:\Users\1\Desktop\НАВИГАЦИЯ\DSCN0163.jpg"/>
          <p:cNvPicPr>
            <a:picLocks noChangeAspect="1" noChangeArrowheads="1"/>
          </p:cNvPicPr>
          <p:nvPr/>
        </p:nvPicPr>
        <p:blipFill>
          <a:blip r:embed="rId15" cstate="print"/>
          <a:srcRect l="42266" t="31190" r="35443" b="20892"/>
          <a:stretch>
            <a:fillRect/>
          </a:stretch>
        </p:blipFill>
        <p:spPr bwMode="auto">
          <a:xfrm>
            <a:off x="7072330" y="3929066"/>
            <a:ext cx="1284970" cy="2071678"/>
          </a:xfrm>
          <a:prstGeom prst="rect">
            <a:avLst/>
          </a:prstGeom>
          <a:noFill/>
        </p:spPr>
      </p:pic>
      <p:pic>
        <p:nvPicPr>
          <p:cNvPr id="59405" name="Picture 13" descr="C:\Users\1\Desktop\НАВИГАЦИЯ\выход4.jpg"/>
          <p:cNvPicPr>
            <a:picLocks noChangeAspect="1" noChangeArrowheads="1"/>
          </p:cNvPicPr>
          <p:nvPr/>
        </p:nvPicPr>
        <p:blipFill>
          <a:blip r:embed="rId16" cstate="print"/>
          <a:srcRect r="14285" b="19642"/>
          <a:stretch>
            <a:fillRect/>
          </a:stretch>
        </p:blipFill>
        <p:spPr bwMode="auto">
          <a:xfrm>
            <a:off x="5357818" y="4071942"/>
            <a:ext cx="1143008" cy="571504"/>
          </a:xfrm>
          <a:prstGeom prst="rect">
            <a:avLst/>
          </a:prstGeom>
          <a:noFill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6380" y="4786322"/>
            <a:ext cx="1357322" cy="12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142844" y="3357562"/>
            <a:ext cx="8643998" cy="28902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495300" y="28572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42844" y="1142984"/>
            <a:ext cx="8643998" cy="24288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428992" y="785794"/>
            <a:ext cx="210564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214282" y="3857629"/>
            <a:ext cx="221457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навигации, виртуальные экскурсии по внешнему и внутреннему пространству на официальном сайте ДОУ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4572000" y="1428736"/>
            <a:ext cx="1039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71472" y="3571876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857488" y="1714488"/>
            <a:ext cx="45005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Неосведомлённость родителей (законных представителей), посетителей об образовательных пространствах ДОУ их расположении.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Удовлетворённость родителей/посетителей  удобной логистикой внутреннего и внешнего пространства ДОО составляет 15%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3" descr="C:\Users\1\Desktop\НАВИГАЦИЯ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714752"/>
            <a:ext cx="2831840" cy="23574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4" name="Picture 4" descr="C:\Users\1\Desktop\НАВИГАЦИЯ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714752"/>
            <a:ext cx="3307388" cy="23574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142985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57158" y="1785926"/>
            <a:ext cx="2428892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нужного объекта на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(июнь 2020 года)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000233" y="3857627"/>
            <a:ext cx="5143536" cy="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0" y="6429396"/>
            <a:ext cx="446087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643438" y="6429396"/>
            <a:ext cx="437197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0" y="476672"/>
            <a:ext cx="9144000" cy="633670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857224" y="642918"/>
            <a:ext cx="132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5357818" y="571480"/>
            <a:ext cx="12763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92D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2928934"/>
            <a:ext cx="2428892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 входа в здание, вход в здание ДОО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7158" y="4071942"/>
            <a:ext cx="2500330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 нужного объекта во внутреннем пространстве ДОО </a:t>
            </a:r>
          </a:p>
        </p:txBody>
      </p:sp>
      <p:sp>
        <p:nvSpPr>
          <p:cNvPr id="68" name="Блок-схема: узел 67"/>
          <p:cNvSpPr/>
          <p:nvPr/>
        </p:nvSpPr>
        <p:spPr>
          <a:xfrm>
            <a:off x="3571868" y="1785926"/>
            <a:ext cx="827088" cy="827088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203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сек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stCxn id="33" idx="3"/>
            <a:endCxn id="68" idx="2"/>
          </p:cNvCxnSpPr>
          <p:nvPr/>
        </p:nvCxnSpPr>
        <p:spPr>
          <a:xfrm>
            <a:off x="2786050" y="2187564"/>
            <a:ext cx="785818" cy="1190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Блок-схема: узел 85"/>
          <p:cNvSpPr/>
          <p:nvPr/>
        </p:nvSpPr>
        <p:spPr>
          <a:xfrm>
            <a:off x="3571868" y="2857496"/>
            <a:ext cx="827088" cy="827088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45 сек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786050" y="3357562"/>
            <a:ext cx="785818" cy="158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Блок-схема: узел 87"/>
          <p:cNvSpPr/>
          <p:nvPr/>
        </p:nvSpPr>
        <p:spPr>
          <a:xfrm>
            <a:off x="3571868" y="4000504"/>
            <a:ext cx="827088" cy="827088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262 сек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86314" y="1714488"/>
            <a:ext cx="2428892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нужного объекта на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(ноябрь 2020)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786314" y="2928934"/>
            <a:ext cx="2428892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здание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786314" y="4000504"/>
            <a:ext cx="2499990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 нужного объекта во внутреннем пространстве ДОО </a:t>
            </a:r>
          </a:p>
        </p:txBody>
      </p:sp>
      <p:sp>
        <p:nvSpPr>
          <p:cNvPr id="99" name="Блок-схема: узел 98"/>
          <p:cNvSpPr/>
          <p:nvPr/>
        </p:nvSpPr>
        <p:spPr>
          <a:xfrm>
            <a:off x="8001024" y="1643050"/>
            <a:ext cx="827088" cy="827088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130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сек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7143768" y="2071678"/>
            <a:ext cx="785818" cy="1190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Блок-схема: узел 100"/>
          <p:cNvSpPr/>
          <p:nvPr/>
        </p:nvSpPr>
        <p:spPr>
          <a:xfrm>
            <a:off x="8001024" y="2857496"/>
            <a:ext cx="827088" cy="827088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20 сек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7215206" y="3286124"/>
            <a:ext cx="714380" cy="158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Блок-схема: узел 102"/>
          <p:cNvSpPr/>
          <p:nvPr/>
        </p:nvSpPr>
        <p:spPr>
          <a:xfrm>
            <a:off x="8001024" y="3929066"/>
            <a:ext cx="827088" cy="827088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105 сек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286644" y="4357694"/>
            <a:ext cx="643282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57488" y="4500570"/>
            <a:ext cx="642942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3430710"/>
            <a:ext cx="1584176" cy="20145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464646"/>
                </a:solidFill>
              </a:rPr>
              <a:t>Достигнутые результаты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797" y="1507030"/>
            <a:ext cx="3600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Сокращены нерациональных маршруты передвижения на территории ДОО на 60%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Снижены материальные затраты на изготовление печатной продукции 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5000 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Повышена удовлетворенности родителей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(законных представителей)/посетителей удобной логистикой внутреннего и внешнего пространства ДОО на 75%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205996" y="3634764"/>
            <a:ext cx="4732008" cy="158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1899" y="1998132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00826" y="3214686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412776"/>
            <a:ext cx="1584176" cy="2017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03648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-50%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35718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255 с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Narrow" panose="020B0606020202030204" pitchFamily="34" charset="0"/>
              </a:rPr>
              <a:t>t</a:t>
            </a:r>
            <a:r>
              <a:rPr lang="ru-RU" i="1" dirty="0" smtClean="0">
                <a:latin typeface="Arial Narrow" panose="020B0606020202030204" pitchFamily="34" charset="0"/>
              </a:rPr>
              <a:t> протекания процесса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72264" y="4500570"/>
            <a:ext cx="648072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33363" y="3600450"/>
            <a:ext cx="8621712" cy="246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4282" y="1285860"/>
            <a:ext cx="8643998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1306513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3630613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500430" y="3071810"/>
            <a:ext cx="189869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Шелковина Елена Николаевна, заведующий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643306" y="1357298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5357818" y="3071810"/>
            <a:ext cx="292895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Князева Елена Владимировна,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старший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786446" y="1285860"/>
            <a:ext cx="2084387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2714612" y="5572140"/>
            <a:ext cx="201364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Локтева Ирина Юрьевна, инструктор по физической культуре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5143504" y="5572140"/>
            <a:ext cx="164307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Богданова Галина Сергеевна, 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6929454" y="5572140"/>
            <a:ext cx="171451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Бредихина Мария Сергеевна,  воспитатель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pic>
        <p:nvPicPr>
          <p:cNvPr id="15361" name="Picture 1" descr="D:\ФОТО\Сулим Геннадий_АлексеевкаСказка_П_гр_8листов_20х30_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71612"/>
            <a:ext cx="1174827" cy="1500198"/>
          </a:xfrm>
          <a:prstGeom prst="rect">
            <a:avLst/>
          </a:prstGeom>
          <a:noFill/>
        </p:spPr>
      </p:pic>
      <p:pic>
        <p:nvPicPr>
          <p:cNvPr id="15362" name="Picture 2" descr="D:\ФОТО\Сулим Геннадий_АлексеевкаСказка_П_гр_8листов_20х30_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00174"/>
            <a:ext cx="1214446" cy="1500198"/>
          </a:xfrm>
          <a:prstGeom prst="rect">
            <a:avLst/>
          </a:prstGeom>
          <a:noFill/>
        </p:spPr>
      </p:pic>
      <p:pic>
        <p:nvPicPr>
          <p:cNvPr id="15364" name="Picture 4" descr="D:\Локтева И.Ю. +\ФОТО\Page_01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1942"/>
            <a:ext cx="1143008" cy="146208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2" y="2025858"/>
            <a:ext cx="16462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" name="Picture 1" descr="C:\Users\1\Desktop\СКАНЫ СПРАВКИ\IMG-8cbca52934b2e459193e57050688b725-V.jpg"/>
          <p:cNvPicPr>
            <a:picLocks noChangeAspect="1" noChangeArrowheads="1"/>
          </p:cNvPicPr>
          <p:nvPr/>
        </p:nvPicPr>
        <p:blipFill>
          <a:blip r:embed="rId6" cstate="print"/>
          <a:srcRect t="8000"/>
          <a:stretch>
            <a:fillRect/>
          </a:stretch>
        </p:blipFill>
        <p:spPr bwMode="auto">
          <a:xfrm>
            <a:off x="5286380" y="4071942"/>
            <a:ext cx="1098265" cy="1428736"/>
          </a:xfrm>
          <a:prstGeom prst="rect">
            <a:avLst/>
          </a:prstGeom>
          <a:noFill/>
        </p:spPr>
      </p:pic>
      <p:pic>
        <p:nvPicPr>
          <p:cNvPr id="39938" name="Picture 2" descr="C:\Users\1\Desktop\СКАНЫ СПРАВКИ\IMG_20201125_141157.jpg"/>
          <p:cNvPicPr>
            <a:picLocks noChangeAspect="1" noChangeArrowheads="1"/>
          </p:cNvPicPr>
          <p:nvPr/>
        </p:nvPicPr>
        <p:blipFill>
          <a:blip r:embed="rId7" cstate="print"/>
          <a:srcRect l="15831" t="11983" b="32750"/>
          <a:stretch>
            <a:fillRect/>
          </a:stretch>
        </p:blipFill>
        <p:spPr bwMode="auto">
          <a:xfrm>
            <a:off x="7215206" y="4071942"/>
            <a:ext cx="1127838" cy="1431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/>
              <a:t>Карта текущего состояния процесса «Оптимизация процесса передвижения родителей (законных представителей)/посетителей во внутреннем и внешнем пространстве ДОО»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>                                                                                                          «08» июля 2020 года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15240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12686" y="2057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12686" y="2438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5181600"/>
            <a:ext cx="1066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Входит на территорию </a:t>
            </a:r>
          </a:p>
          <a:p>
            <a:pPr algn="ctr"/>
            <a:r>
              <a:rPr lang="ru-RU" sz="800" b="1" dirty="0" smtClean="0"/>
              <a:t>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1828800"/>
            <a:ext cx="1868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14810" y="1643050"/>
            <a:ext cx="885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286380" y="1643050"/>
            <a:ext cx="2133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1600200"/>
            <a:ext cx="14768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000" b="1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500034" y="1500174"/>
            <a:ext cx="8229600" cy="6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214686"/>
            <a:ext cx="114300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Нерациональный маршрут движения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ятно 1 36"/>
          <p:cNvSpPr/>
          <p:nvPr/>
        </p:nvSpPr>
        <p:spPr>
          <a:xfrm>
            <a:off x="428596" y="3857628"/>
            <a:ext cx="457200" cy="3810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 </a:t>
            </a:r>
            <a:endParaRPr lang="ru-RU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" y="5867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30 - 45 с</a:t>
            </a:r>
          </a:p>
          <a:p>
            <a:pPr algn="ctr"/>
            <a:endParaRPr lang="ru-RU" sz="8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668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1285852" y="5286388"/>
            <a:ext cx="1524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7800" y="5181600"/>
            <a:ext cx="1066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Ищет нужный объект на территории/</a:t>
            </a:r>
          </a:p>
          <a:p>
            <a:pPr algn="ctr"/>
            <a:r>
              <a:rPr lang="ru-RU" sz="800" b="1" dirty="0" smtClean="0"/>
              <a:t>входа в здание</a:t>
            </a:r>
          </a:p>
          <a:p>
            <a:pPr algn="ctr"/>
            <a:endParaRPr lang="ru-RU" sz="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57290" y="2643182"/>
            <a:ext cx="135732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Неосведомлённость о находящихся на территории ДОО </a:t>
            </a:r>
          </a:p>
          <a:p>
            <a:r>
              <a:rPr lang="ru-RU" sz="1000" b="1" dirty="0" smtClean="0"/>
              <a:t>образовательных объектах</a:t>
            </a:r>
            <a:endParaRPr lang="ru-RU" sz="1000" b="1" dirty="0"/>
          </a:p>
        </p:txBody>
      </p:sp>
      <p:sp>
        <p:nvSpPr>
          <p:cNvPr id="46" name="Пятно 1 45"/>
          <p:cNvSpPr/>
          <p:nvPr/>
        </p:nvSpPr>
        <p:spPr>
          <a:xfrm>
            <a:off x="1285852" y="2285992"/>
            <a:ext cx="457200" cy="42862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47800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7800" y="5867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135- 195 с </a:t>
            </a:r>
          </a:p>
          <a:p>
            <a:pPr algn="ctr"/>
            <a:endParaRPr lang="ru-RU" sz="8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3622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0" y="6248400"/>
            <a:ext cx="403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ВПП (время протекания процесса) – 420  - 600 с</a:t>
            </a:r>
            <a:endParaRPr lang="ru-RU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752725" y="3857628"/>
            <a:ext cx="1143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 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752725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Родители (законные представители)/посетители </a:t>
            </a:r>
            <a:endParaRPr lang="ru-RU" sz="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2667000" y="3000372"/>
            <a:ext cx="114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Временные затраты на поиск объекта во внутреннем пространстве ДОО 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ятно 1 117"/>
          <p:cNvSpPr/>
          <p:nvPr/>
        </p:nvSpPr>
        <p:spPr>
          <a:xfrm>
            <a:off x="2857488" y="2571744"/>
            <a:ext cx="381000" cy="3571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</a:t>
            </a:r>
            <a:endParaRPr lang="ru-RU" sz="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2667000" y="5867400"/>
            <a:ext cx="11430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30 -60  с</a:t>
            </a:r>
          </a:p>
          <a:p>
            <a:pPr algn="ctr"/>
            <a:endParaRPr lang="ru-RU" sz="800" dirty="0"/>
          </a:p>
        </p:txBody>
      </p:sp>
      <p:sp>
        <p:nvSpPr>
          <p:cNvPr id="122" name="Стрелка вправо 121"/>
          <p:cNvSpPr/>
          <p:nvPr/>
        </p:nvSpPr>
        <p:spPr>
          <a:xfrm>
            <a:off x="2514600" y="5257800"/>
            <a:ext cx="1524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38600" y="5181600"/>
            <a:ext cx="1066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Ищет  </a:t>
            </a:r>
          </a:p>
          <a:p>
            <a:pPr algn="ctr"/>
            <a:r>
              <a:rPr lang="ru-RU" sz="800" b="1" dirty="0" smtClean="0"/>
              <a:t>нужный </a:t>
            </a:r>
          </a:p>
          <a:p>
            <a:pPr algn="ctr"/>
            <a:r>
              <a:rPr lang="ru-RU" sz="800" b="1" dirty="0" smtClean="0"/>
              <a:t>объект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4214810" y="2571744"/>
            <a:ext cx="14287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r>
              <a:rPr lang="ru-RU" sz="1000" b="1" dirty="0" smtClean="0"/>
              <a:t>Отсутствие навигации, логистики во внутреннем пространстве ДОО</a:t>
            </a:r>
            <a:endParaRPr lang="ru-RU" sz="1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038600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</a:t>
            </a:r>
            <a:endParaRPr lang="ru-RU" sz="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4038600" y="5867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110 - 135 с</a:t>
            </a:r>
          </a:p>
          <a:p>
            <a:pPr algn="ctr"/>
            <a:endParaRPr lang="ru-RU" sz="800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9530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129" name="Стрелка вправо 128"/>
          <p:cNvSpPr/>
          <p:nvPr/>
        </p:nvSpPr>
        <p:spPr>
          <a:xfrm>
            <a:off x="3838575" y="5257800"/>
            <a:ext cx="1524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34000" y="5072074"/>
            <a:ext cx="1066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Помогает найти искомый объект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334000" y="3352800"/>
            <a:ext cx="1143000" cy="1000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Занятость сотрудника </a:t>
            </a:r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ДОО 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ятно 1 131"/>
          <p:cNvSpPr/>
          <p:nvPr/>
        </p:nvSpPr>
        <p:spPr>
          <a:xfrm>
            <a:off x="6215074" y="3786190"/>
            <a:ext cx="457200" cy="44768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7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334000" y="4648200"/>
            <a:ext cx="10668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Сотрудник 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334000" y="5867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45 - 60 с</a:t>
            </a:r>
          </a:p>
          <a:p>
            <a:pPr algn="ctr"/>
            <a:endParaRPr lang="ru-RU" sz="800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2484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136" name="Стрелка вправо 135"/>
          <p:cNvSpPr/>
          <p:nvPr/>
        </p:nvSpPr>
        <p:spPr>
          <a:xfrm>
            <a:off x="5133975" y="5257800"/>
            <a:ext cx="1524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48450" y="5181600"/>
            <a:ext cx="1066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Следует по указанному маршруту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</p:txBody>
      </p:sp>
      <p:sp>
        <p:nvSpPr>
          <p:cNvPr id="138" name="TextBox 137"/>
          <p:cNvSpPr txBox="1"/>
          <p:nvPr/>
        </p:nvSpPr>
        <p:spPr>
          <a:xfrm>
            <a:off x="6072198" y="2500306"/>
            <a:ext cx="1214446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Потеря времени при объяснении сотрудником места нахождения объекта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ятно 1 138"/>
          <p:cNvSpPr/>
          <p:nvPr/>
        </p:nvSpPr>
        <p:spPr>
          <a:xfrm>
            <a:off x="5715008" y="3286124"/>
            <a:ext cx="457200" cy="37624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8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648450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 </a:t>
            </a:r>
            <a:endParaRPr lang="ru-RU" sz="8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629400" y="5867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60- 90 с</a:t>
            </a:r>
          </a:p>
          <a:p>
            <a:pPr algn="ctr"/>
            <a:endParaRPr lang="ru-RU" sz="800" dirty="0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75438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143" name="Стрелка вправо 142"/>
          <p:cNvSpPr/>
          <p:nvPr/>
        </p:nvSpPr>
        <p:spPr>
          <a:xfrm>
            <a:off x="6448425" y="5257800"/>
            <a:ext cx="1524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929587" y="5286388"/>
            <a:ext cx="107157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Находит нужный объект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858148" y="3071810"/>
            <a:ext cx="78581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Временные затраты на поиск объекта  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Пятно 1 145"/>
          <p:cNvSpPr/>
          <p:nvPr/>
        </p:nvSpPr>
        <p:spPr>
          <a:xfrm>
            <a:off x="7286644" y="3714752"/>
            <a:ext cx="571504" cy="37624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953375" y="4648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 </a:t>
            </a:r>
            <a:endParaRPr lang="ru-RU" sz="8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7924800" y="58674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10 - 15 с</a:t>
            </a:r>
          </a:p>
          <a:p>
            <a:pPr algn="ctr"/>
            <a:endParaRPr lang="ru-RU" sz="800" dirty="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88392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150" name="Стрелка вправо 149"/>
          <p:cNvSpPr/>
          <p:nvPr/>
        </p:nvSpPr>
        <p:spPr>
          <a:xfrm>
            <a:off x="7753350" y="5257800"/>
            <a:ext cx="1524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3657600" y="6019800"/>
            <a:ext cx="152400" cy="152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2667000" y="5181600"/>
            <a:ext cx="1143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Входит в</a:t>
            </a:r>
          </a:p>
          <a:p>
            <a:pPr algn="ctr"/>
            <a:r>
              <a:rPr lang="ru-RU" sz="800" b="1" dirty="0" smtClean="0"/>
              <a:t> здание </a:t>
            </a:r>
          </a:p>
          <a:p>
            <a:pPr algn="ctr"/>
            <a:r>
              <a:rPr lang="ru-RU" sz="800" b="1" dirty="0" smtClean="0"/>
              <a:t>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71" name="Пятно 1 70"/>
          <p:cNvSpPr/>
          <p:nvPr/>
        </p:nvSpPr>
        <p:spPr>
          <a:xfrm>
            <a:off x="1285852" y="3643314"/>
            <a:ext cx="428628" cy="42862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 flipH="1">
            <a:off x="1714480" y="350043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Отсутствие навигации внешнего пространства</a:t>
            </a:r>
            <a:endParaRPr lang="ru-RU" sz="1000" dirty="0"/>
          </a:p>
        </p:txBody>
      </p:sp>
      <p:sp>
        <p:nvSpPr>
          <p:cNvPr id="73" name="Пятно 1 72"/>
          <p:cNvSpPr/>
          <p:nvPr/>
        </p:nvSpPr>
        <p:spPr>
          <a:xfrm>
            <a:off x="4714876" y="3857628"/>
            <a:ext cx="457200" cy="42862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4" name="Пятно 1 73"/>
          <p:cNvSpPr/>
          <p:nvPr/>
        </p:nvSpPr>
        <p:spPr>
          <a:xfrm>
            <a:off x="4286248" y="2357430"/>
            <a:ext cx="428628" cy="37623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857620" y="3429000"/>
            <a:ext cx="121444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Риск не найти нужный объект самостоятель</a:t>
            </a:r>
            <a:r>
              <a:rPr lang="ru-RU" sz="1100" b="1" dirty="0" smtClean="0"/>
              <a:t>но</a:t>
            </a:r>
            <a:endParaRPr lang="ru-RU" sz="1100" b="1" dirty="0"/>
          </a:p>
        </p:txBody>
      </p:sp>
      <p:sp>
        <p:nvSpPr>
          <p:cNvPr id="69" name="Прямоугольник 68"/>
          <p:cNvSpPr/>
          <p:nvPr/>
        </p:nvSpPr>
        <p:spPr>
          <a:xfrm flipH="1">
            <a:off x="8953500" y="4643446"/>
            <a:ext cx="190500" cy="15716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</a:t>
            </a:r>
          </a:p>
          <a:p>
            <a:pPr algn="ctr"/>
            <a:r>
              <a:rPr lang="ru-RU" b="1" dirty="0" smtClean="0"/>
              <a:t>ОД</a:t>
            </a:r>
            <a:endParaRPr lang="ru-RU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0" y="4643446"/>
            <a:ext cx="183341" cy="15335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14348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1</a:t>
            </a:r>
            <a:endParaRPr lang="ru-RU" sz="9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071670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2</a:t>
            </a:r>
            <a:endParaRPr lang="ru-RU" sz="9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357554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3</a:t>
            </a:r>
            <a:endParaRPr lang="ru-RU" sz="9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643438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4</a:t>
            </a:r>
            <a:endParaRPr lang="ru-RU" sz="9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5929322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5</a:t>
            </a:r>
            <a:endParaRPr lang="ru-RU" sz="9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215206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6</a:t>
            </a:r>
            <a:endParaRPr lang="ru-RU" sz="9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8429652" y="428625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7</a:t>
            </a:r>
            <a:endParaRPr lang="ru-RU" sz="9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86116" y="642918"/>
            <a:ext cx="2857520" cy="550863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Пирамида проблем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428604"/>
            <a:ext cx="7607322" cy="45241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Введение в предметную область  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85786" y="3214686"/>
            <a:ext cx="1643074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2428868"/>
            <a:ext cx="1643074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0" y="2143116"/>
            <a:ext cx="3595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Нерациональный маршрут движения.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Неосведомлённость о находящихся на территории ДОО образовательных объектах.</a:t>
            </a:r>
          </a:p>
          <a:p>
            <a:pPr marL="342900" indent="-342900">
              <a:buFontTx/>
              <a:buAutoNum type="arabicPeriod"/>
            </a:pPr>
            <a:r>
              <a:rPr kumimoji="0" lang="ru-RU" sz="1400" dirty="0" smtClean="0">
                <a:latin typeface="Times New Roman" pitchFamily="18" charset="0"/>
                <a:cs typeface="Times New Roman" pitchFamily="18" charset="0"/>
              </a:rPr>
              <a:t>Отсутствие навигации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внешнего пространства.</a:t>
            </a:r>
            <a:endParaRPr kumimoji="0"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Временные затраты на поиск объекта во внутреннем пространстве ДОО.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Отсутствие навигации, логистики во внутреннем пространстве  ДОО.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Риск не найти нужный объект самостоятельно.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Занятость сотрудника ДОО.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Потеря времени при объяснении сотрудником местонахождения объекта.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Временные затраты на поиск объекта.</a:t>
            </a: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928662" y="5286388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929058" y="5500702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8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1981200" y="4648200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2714612" y="4643446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4419600" y="5029200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1428728" y="5572140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3581400" y="4648200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285984" y="5572140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143240" y="5572140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7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проблем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07882"/>
              </p:ext>
            </p:extLst>
          </p:nvPr>
        </p:nvGraphicFramePr>
        <p:xfrm>
          <a:off x="581025" y="923925"/>
          <a:ext cx="8181975" cy="4179567"/>
        </p:xfrm>
        <a:graphic>
          <a:graphicData uri="http://schemas.openxmlformats.org/drawingml/2006/table">
            <a:tbl>
              <a:tblPr/>
              <a:tblGrid>
                <a:gridCol w="2085975"/>
                <a:gridCol w="2057400"/>
                <a:gridCol w="2133600"/>
                <a:gridCol w="19050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Первопричины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достижение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Нерациональный маршрут движения</a:t>
                      </a:r>
                      <a:endParaRPr kumimoji="0"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типовой проект детского сада, наличие нескольких входов на территорию ДОО,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кабинетов специалистов, разнообразных образовательных пространств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1.Исключение нерациональных маршрутов движения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посредством удобной логистики и навигации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2.Указатели  направления движения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маршрутов движения  на 60%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маршрутов движения  на 50%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Неосведомлённость родителей (законных представителей (посетителей) о находящихся на территории ДОО образовательных объектах,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их расположении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Недостаточное информирование  об образовательных пространствах ДОО , их расположении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Виртуальные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экскурсии по внешнему и внутреннему пространству ДОО на официальном сайте ДОО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информации о навигации и логистики на официальном сайте ДОО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экономии времени родителей (законных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представителей)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посетителей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 с при передвижении по ДОО</a:t>
                      </a: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экономии времени  45- 70 с</a:t>
                      </a: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000" dirty="0" smtClean="0"/>
              <a:t>Анализ проблем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1025" y="923925"/>
          <a:ext cx="8181975" cy="5597830"/>
        </p:xfrm>
        <a:graphic>
          <a:graphicData uri="http://schemas.openxmlformats.org/drawingml/2006/table">
            <a:tbl>
              <a:tblPr/>
              <a:tblGrid>
                <a:gridCol w="2085975"/>
                <a:gridCol w="2047876"/>
                <a:gridCol w="2071702"/>
                <a:gridCol w="1976422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Первопричины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Решения 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Вклад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 достижение цели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4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навигации внешнего пространства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Приветственные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штендеры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или стационарные уличные стенды  на территории ДОО не установлены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Разработка эскиза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навигационного стенда, подбор качественного  и эстетически привлекательного материала командой проекта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предоставление фирме -изготовителю </a:t>
                      </a:r>
                    </a:p>
                    <a:p>
                      <a:pPr algn="just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Установка указателей на территории ДОО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средств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счёт предоставления командой проекта фирме изготовителю эскиза навигационного стенда  в сумме 3000 руб.</a:t>
                      </a:r>
                    </a:p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нужного объекта во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внешнем пространстве ДОО на </a:t>
                      </a:r>
                    </a:p>
                    <a:p>
                      <a:pPr algn="just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60 -105 с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нужного объекта во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внешнем пространстве ДОО</a:t>
                      </a:r>
                    </a:p>
                    <a:p>
                      <a:pPr algn="just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60-105 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на поиск объекта во внутреннем пространстве ДОО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навигационных поэтажных планов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фирмы-изготовителя, изготовление навигации внутреннего пространства ДОО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Разработка эскизов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навигационных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поэтажных планов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командой проекта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предоставление фирме -изготовителю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нужного объекта во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внешнем пространстве ДОО</a:t>
                      </a:r>
                    </a:p>
                    <a:p>
                      <a:pPr algn="just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120 - 210  с</a:t>
                      </a:r>
                    </a:p>
                    <a:p>
                      <a:pPr algn="just"/>
                      <a:endParaRPr lang="ru-RU" sz="105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средств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счёт предоставления командой проекта фирме изготовителю эскиза навигационных поэтажных планов в сумме 1000 руб.</a:t>
                      </a:r>
                    </a:p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нужного объекта </a:t>
                      </a:r>
                      <a:endParaRPr lang="ru-RU" sz="105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05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проблем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07882"/>
              </p:ext>
            </p:extLst>
          </p:nvPr>
        </p:nvGraphicFramePr>
        <p:xfrm>
          <a:off x="581025" y="923925"/>
          <a:ext cx="8181975" cy="5428309"/>
        </p:xfrm>
        <a:graphic>
          <a:graphicData uri="http://schemas.openxmlformats.org/drawingml/2006/table">
            <a:tbl>
              <a:tblPr/>
              <a:tblGrid>
                <a:gridCol w="2085975"/>
                <a:gridCol w="2057400"/>
                <a:gridCol w="1919302"/>
                <a:gridCol w="2119298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Первопричины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достижение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навигации, логистики во внутреннем пространстве  ДОО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ремонта, перепланировка</a:t>
                      </a:r>
                      <a:r>
                        <a:rPr kumimoji="0"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некоторых помещений ДОО</a:t>
                      </a:r>
                      <a:endParaRPr kumimoji="0"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 Разработка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табличек, указателей , подбор качественного  и эстетически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привлекательного материала для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изготовления. Предоставление фирме- изготовителю.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Поиск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фирмы-изготовителя, работа с фирмой - изготовителем, изготовление навигации внутреннего пространства ДОО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Экономия средств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счёт предоставления командой проекта фирме изготовителю проекта внутренней навигации ДОО  на 1000 руб.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нужного объекта 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внутреннем пространстве   ДОО</a:t>
                      </a: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нужного объекта 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внутреннем пространстве ДОО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589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 не найти нужный объект самостоятельно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табличек, дополнительной информации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становка элементов внутренней навигации          (указатели, таблички, схемы)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   Поэтапная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навигация внутреннего пространства ДОО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искомого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 на  135-180 с</a:t>
                      </a:r>
                    </a:p>
                    <a:p>
                      <a:pPr algn="just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на поиск искомого объекта 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внутреннем пространстве ДОО</a:t>
                      </a:r>
                    </a:p>
                    <a:p>
                      <a:pPr algn="just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135- 180 с</a:t>
                      </a:r>
                    </a:p>
                    <a:p>
                      <a:pPr algn="l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000" dirty="0" smtClean="0"/>
              <a:t>Анализ проблем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1025" y="923925"/>
          <a:ext cx="8181975" cy="4635813"/>
        </p:xfrm>
        <a:graphic>
          <a:graphicData uri="http://schemas.openxmlformats.org/drawingml/2006/table">
            <a:tbl>
              <a:tblPr/>
              <a:tblGrid>
                <a:gridCol w="2085975"/>
                <a:gridCol w="1976438"/>
                <a:gridCol w="2143140"/>
                <a:gridCol w="1976422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Первопричины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Решения 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Вклад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 достижение цели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5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Занятость сотрудника ДОО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должностных обязанностей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Присутствие визуальных знаков и удобной навигации устранит причину автоматически</a:t>
                      </a:r>
                    </a:p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ДОО (1-2 сотрудника) не будут отвлекаться на объяснение родителям (законным представителям)/посетителям </a:t>
                      </a:r>
                    </a:p>
                    <a:p>
                      <a:pPr algn="just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местонахождения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Потеря времени при объяснении сотрудником местонахождения объекта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Навигация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ДОО не эффективна, не даёт полного представления о местонахождении  искомого объекта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анкетирования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родителей (законных представителей)/ посетителей об удовлетворенности навигацией ДОО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удобной навигации  внутреннего и внешнего пространства ДОО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удовлетворённости родителей (законных представителей) удобной логистикой внутреннего и внешнего пространства ДОО  на 75%</a:t>
                      </a:r>
                    </a:p>
                    <a:p>
                      <a:pPr algn="just"/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экономии времени 45- 60 с</a:t>
                      </a:r>
                    </a:p>
                    <a:p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на поиск объекта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Несовершенная,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устаревшая система навигации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</a:t>
                      </a:r>
                    </a:p>
                    <a:p>
                      <a:pPr algn="just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финансовых средств для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реализации удобной навигации, направленной на быстрый поиск нужного объекта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ДОО  удобной логистикой и навигацией на 80%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спонсорских средств в размере 15000 руб.</a:t>
                      </a:r>
                    </a:p>
                    <a:p>
                      <a:pPr algn="just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/>
              <a:t>Карта идеального  состояния процесса </a:t>
            </a:r>
            <a:br>
              <a:rPr lang="ru-RU" sz="1800" b="1" dirty="0" smtClean="0"/>
            </a:br>
            <a:r>
              <a:rPr lang="ru-RU" sz="1800" b="1" dirty="0" smtClean="0"/>
              <a:t>«Оптимизация процесса передвижения родителей (законных представителей)/посетителей во внутреннем и внешнем пространстве ДОО»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>                                                                                                          «29» июня 2020 года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12686" y="2057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2362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2667000"/>
            <a:ext cx="1066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Входит на территорию </a:t>
            </a:r>
          </a:p>
          <a:p>
            <a:pPr algn="ctr"/>
            <a:r>
              <a:rPr lang="ru-RU" sz="800" b="1" dirty="0" smtClean="0"/>
              <a:t>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533400" y="1828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1981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представитель)/посетитель </a:t>
            </a:r>
            <a:endParaRPr lang="ru-RU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828800" y="38862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15 с .- 30 с.</a:t>
            </a:r>
          </a:p>
          <a:p>
            <a:pPr algn="ctr"/>
            <a:endParaRPr lang="ru-RU" sz="800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2971800" y="2667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0" y="2667000"/>
            <a:ext cx="1066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Ищет нужный объект на территории/</a:t>
            </a:r>
          </a:p>
          <a:p>
            <a:pPr algn="ctr"/>
            <a:r>
              <a:rPr lang="ru-RU" sz="800" b="1" dirty="0" smtClean="0"/>
              <a:t>вход в здание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1981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352800" y="38862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45 с. -60 с.</a:t>
            </a:r>
          </a:p>
          <a:p>
            <a:pPr algn="ctr"/>
            <a:endParaRPr lang="ru-RU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2971800" y="5791201"/>
            <a:ext cx="464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ВПП (время протекания процесса) – 120 с. – 195 с.</a:t>
            </a:r>
            <a:endParaRPr lang="ru-RU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876800" y="2667000"/>
            <a:ext cx="1066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Входит в здание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876800" y="1981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876800" y="38862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15 с. - 30 с.</a:t>
            </a:r>
          </a:p>
          <a:p>
            <a:pPr algn="ctr"/>
            <a:endParaRPr lang="ru-RU" sz="800" dirty="0"/>
          </a:p>
        </p:txBody>
      </p:sp>
      <p:sp>
        <p:nvSpPr>
          <p:cNvPr id="76" name="TextBox 75"/>
          <p:cNvSpPr txBox="1"/>
          <p:nvPr/>
        </p:nvSpPr>
        <p:spPr>
          <a:xfrm>
            <a:off x="6400800" y="2667000"/>
            <a:ext cx="1066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Ищет нужный объект во внутреннем пространстве ДОО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endParaRPr lang="ru-RU" sz="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438900" y="1981200"/>
            <a:ext cx="10668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Родитель (законный представитель)/</a:t>
            </a:r>
          </a:p>
          <a:p>
            <a:pPr algn="ctr"/>
            <a:r>
              <a:rPr lang="ru-RU" sz="800" b="1" dirty="0" smtClean="0"/>
              <a:t>посетитель </a:t>
            </a:r>
            <a:endParaRPr lang="ru-RU" sz="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400800" y="3886200"/>
            <a:ext cx="10668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45 с .– 75 с.</a:t>
            </a:r>
          </a:p>
          <a:p>
            <a:endParaRPr lang="ru-RU" sz="800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4495800" y="2667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6029325" y="2667000"/>
            <a:ext cx="304800" cy="22860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 flipV="1">
            <a:off x="304800" y="893442"/>
            <a:ext cx="76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152400" y="685799"/>
            <a:ext cx="76200" cy="457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2800" y="1600200"/>
            <a:ext cx="533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28800" y="1600200"/>
            <a:ext cx="533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1</a:t>
            </a:r>
            <a:endParaRPr lang="ru-RU" sz="9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77000" y="1600200"/>
            <a:ext cx="533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76800" y="1600200"/>
            <a:ext cx="533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24000" y="1981200"/>
            <a:ext cx="304800" cy="220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7543800" y="1981200"/>
            <a:ext cx="228600" cy="220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1703</Words>
  <Application>Microsoft Office PowerPoint</Application>
  <PresentationFormat>Экран (4:3)</PresentationFormat>
  <Paragraphs>436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think-cell Slide</vt:lpstr>
      <vt:lpstr>Паспорт проекта  «Оптимизация процесса передвижения родителей(законных представителей), посетителей во внутреннем и внешнем пространстве ДОО»</vt:lpstr>
      <vt:lpstr>Команда проекта </vt:lpstr>
      <vt:lpstr> Карта текущего состояния процесса «Оптимизация процесса передвижения родителей (законных представителей)/посетителей во внутреннем и внешнем пространстве ДОО»                                                                                                            «08» июля 2020 года </vt:lpstr>
      <vt:lpstr>Пирамида проблем</vt:lpstr>
      <vt:lpstr>Анализ проблем</vt:lpstr>
      <vt:lpstr>Анализ проблем</vt:lpstr>
      <vt:lpstr>Анализ проблем</vt:lpstr>
      <vt:lpstr>Анализ проблем</vt:lpstr>
      <vt:lpstr> Карта идеального  состояния процесса  «Оптимизация процесса передвижения родителей (законных представителей)/посетителей во внутреннем и внешнем пространстве ДОО»                                                                                                            «29» июня 2020 года </vt:lpstr>
      <vt:lpstr> Карта целевого  состояния процесса «Оптимизация процесса передвижения родителей (законных представителей)/посетителей во внутреннем и внешнем пространстве ДОО»                                                                                                            «03» июля 2020 года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262</cp:revision>
  <cp:lastPrinted>2019-04-25T09:14:46Z</cp:lastPrinted>
  <dcterms:created xsi:type="dcterms:W3CDTF">2018-08-20T14:01:12Z</dcterms:created>
  <dcterms:modified xsi:type="dcterms:W3CDTF">2020-12-02T08:11:20Z</dcterms:modified>
</cp:coreProperties>
</file>