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24" r:id="rId3"/>
    <p:sldId id="325" r:id="rId4"/>
    <p:sldId id="332" r:id="rId5"/>
    <p:sldId id="333" r:id="rId6"/>
    <p:sldId id="342" r:id="rId7"/>
    <p:sldId id="336" r:id="rId8"/>
    <p:sldId id="337" r:id="rId9"/>
    <p:sldId id="338" r:id="rId10"/>
    <p:sldId id="339" r:id="rId11"/>
    <p:sldId id="326" r:id="rId12"/>
    <p:sldId id="327" r:id="rId13"/>
    <p:sldId id="328" r:id="rId14"/>
    <p:sldId id="340" r:id="rId15"/>
    <p:sldId id="341" r:id="rId16"/>
    <p:sldId id="329" r:id="rId17"/>
    <p:sldId id="330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C00000"/>
    <a:srgbClr val="FF99FF"/>
    <a:srgbClr val="FFCCFF"/>
    <a:srgbClr val="CC99FF"/>
    <a:srgbClr val="FA0000"/>
    <a:srgbClr val="FF5757"/>
    <a:srgbClr val="FF3737"/>
    <a:srgbClr val="EDF58B"/>
    <a:srgbClr val="DB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8" autoAdjust="0"/>
    <p:restoredTop sz="94660"/>
  </p:normalViewPr>
  <p:slideViewPr>
    <p:cSldViewPr>
      <p:cViewPr>
        <p:scale>
          <a:sx n="100" d="100"/>
          <a:sy n="100" d="100"/>
        </p:scale>
        <p:origin x="-798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 smtClean="0">
            <a:solidFill>
              <a:schemeClr val="bg1"/>
            </a:solidFill>
          </a:endParaRP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bg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 custScaleY="89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ScaleY="98388" custLinFactNeighborX="776" custLinFactNeighborY="-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ScaleY="114973" custLinFactNeighborX="-4021" custLinFactNeighborY="-2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D969F9-FB44-485D-8350-BB6D2C1F4E48}" type="presOf" srcId="{2BCEAB64-79E1-4190-90C6-94A8105E1D4B}" destId="{EBBA0041-A843-441C-87AB-8F637576AE6A}" srcOrd="0" destOrd="0" presId="urn:microsoft.com/office/officeart/2005/8/layout/pyramid1"/>
    <dgm:cxn modelId="{6DCF0186-03A6-4CCC-8F58-E06001AD54DA}" type="presOf" srcId="{3F883D72-AB51-44A3-BB69-C25E95E42149}" destId="{CC9EFA65-A778-457A-93C6-B9548DB6D4C8}" srcOrd="0" destOrd="0" presId="urn:microsoft.com/office/officeart/2005/8/layout/pyramid1"/>
    <dgm:cxn modelId="{0CA38A9A-B70C-4895-91FD-E7CC53E3EA2C}" type="presOf" srcId="{BE6152E8-A7B0-429C-AE48-E84F07208D3F}" destId="{AE7E8AE7-164D-44BD-BE40-BDE74B4818F7}" srcOrd="1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BB81741E-C752-4F73-81F7-E789A257714A}" type="presOf" srcId="{3F883D72-AB51-44A3-BB69-C25E95E42149}" destId="{0705155B-A724-47C1-A128-C5DF09EE6B97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12CA3F30-C5C1-4CF4-8FF8-B319731A515B}" type="presOf" srcId="{4910AFE8-F8C6-4CA2-8717-10C0C4F9D54E}" destId="{7C3E26E5-8345-4B58-ADD7-8E425EA260AA}" srcOrd="0" destOrd="0" presId="urn:microsoft.com/office/officeart/2005/8/layout/pyramid1"/>
    <dgm:cxn modelId="{666444C5-53FD-4652-8C2D-0FB270AF2898}" type="presOf" srcId="{BE6152E8-A7B0-429C-AE48-E84F07208D3F}" destId="{41B0729E-585F-4A7E-A894-AA6DFF53CF58}" srcOrd="0" destOrd="0" presId="urn:microsoft.com/office/officeart/2005/8/layout/pyramid1"/>
    <dgm:cxn modelId="{31BBDC24-A4BC-4CF5-852B-583D6242DC7B}" type="presOf" srcId="{2BCEAB64-79E1-4190-90C6-94A8105E1D4B}" destId="{2B7C2DCE-4CF1-4FE5-90E9-E7B7B569F09C}" srcOrd="1" destOrd="0" presId="urn:microsoft.com/office/officeart/2005/8/layout/pyramid1"/>
    <dgm:cxn modelId="{F15CFD88-11C4-4CE2-A332-E40B97B787A9}" type="presParOf" srcId="{7C3E26E5-8345-4B58-ADD7-8E425EA260AA}" destId="{04E3F3C2-2FFE-4908-A86D-328E43B3294A}" srcOrd="0" destOrd="0" presId="urn:microsoft.com/office/officeart/2005/8/layout/pyramid1"/>
    <dgm:cxn modelId="{91B36E53-469B-4112-BC7D-E2417FA9424A}" type="presParOf" srcId="{04E3F3C2-2FFE-4908-A86D-328E43B3294A}" destId="{41B0729E-585F-4A7E-A894-AA6DFF53CF58}" srcOrd="0" destOrd="0" presId="urn:microsoft.com/office/officeart/2005/8/layout/pyramid1"/>
    <dgm:cxn modelId="{73D499CF-26DB-4309-BFE2-A4636C9CC8D5}" type="presParOf" srcId="{04E3F3C2-2FFE-4908-A86D-328E43B3294A}" destId="{AE7E8AE7-164D-44BD-BE40-BDE74B4818F7}" srcOrd="1" destOrd="0" presId="urn:microsoft.com/office/officeart/2005/8/layout/pyramid1"/>
    <dgm:cxn modelId="{2558FE29-6E46-4160-B68C-557BCA0B7A2E}" type="presParOf" srcId="{7C3E26E5-8345-4B58-ADD7-8E425EA260AA}" destId="{189E913C-2543-4D0F-9CBF-BF9B2CF8E0DA}" srcOrd="1" destOrd="0" presId="urn:microsoft.com/office/officeart/2005/8/layout/pyramid1"/>
    <dgm:cxn modelId="{4E75FFC7-A415-4492-B64B-FBEC281617B1}" type="presParOf" srcId="{189E913C-2543-4D0F-9CBF-BF9B2CF8E0DA}" destId="{EBBA0041-A843-441C-87AB-8F637576AE6A}" srcOrd="0" destOrd="0" presId="urn:microsoft.com/office/officeart/2005/8/layout/pyramid1"/>
    <dgm:cxn modelId="{AFDAAE8A-5D9E-43B6-8A0E-76DD30257FF2}" type="presParOf" srcId="{189E913C-2543-4D0F-9CBF-BF9B2CF8E0DA}" destId="{2B7C2DCE-4CF1-4FE5-90E9-E7B7B569F09C}" srcOrd="1" destOrd="0" presId="urn:microsoft.com/office/officeart/2005/8/layout/pyramid1"/>
    <dgm:cxn modelId="{B2484A04-2350-46CA-86A5-44965028823C}" type="presParOf" srcId="{7C3E26E5-8345-4B58-ADD7-8E425EA260AA}" destId="{C7701B75-B313-4FD6-9404-F77707EEE284}" srcOrd="2" destOrd="0" presId="urn:microsoft.com/office/officeart/2005/8/layout/pyramid1"/>
    <dgm:cxn modelId="{5064B656-09F2-4F1F-9BFB-066E59394759}" type="presParOf" srcId="{C7701B75-B313-4FD6-9404-F77707EEE284}" destId="{CC9EFA65-A778-457A-93C6-B9548DB6D4C8}" srcOrd="0" destOrd="0" presId="urn:microsoft.com/office/officeart/2005/8/layout/pyramid1"/>
    <dgm:cxn modelId="{9D5D75C2-4615-4A53-B74F-5E1B978A74B9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875538" y="0"/>
          <a:ext cx="1577515" cy="1394996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538" y="0"/>
        <a:ext cx="1577515" cy="1394996"/>
      </dsp:txXfrm>
    </dsp:sp>
    <dsp:sp modelId="{EBBA0041-A843-441C-87AB-8F637576AE6A}">
      <dsp:nvSpPr>
        <dsp:cNvPr id="0" name=""/>
        <dsp:cNvSpPr/>
      </dsp:nvSpPr>
      <dsp:spPr>
        <a:xfrm>
          <a:off x="1036328" y="1392540"/>
          <a:ext cx="3307264" cy="1529616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099" y="1392540"/>
        <a:ext cx="2149721" cy="1529616"/>
      </dsp:txXfrm>
    </dsp:sp>
    <dsp:sp modelId="{CC9EFA65-A778-457A-93C6-B9548DB6D4C8}">
      <dsp:nvSpPr>
        <dsp:cNvPr id="0" name=""/>
        <dsp:cNvSpPr/>
      </dsp:nvSpPr>
      <dsp:spPr>
        <a:xfrm>
          <a:off x="0" y="2888948"/>
          <a:ext cx="5328591" cy="1787459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 smtClean="0">
            <a:solidFill>
              <a:schemeClr val="bg1"/>
            </a:solidFill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bg1"/>
            </a:solidFill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2888948"/>
        <a:ext cx="3463584" cy="178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97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57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23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62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5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23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4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85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2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9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11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0.e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10" Type="http://schemas.openxmlformats.org/officeDocument/2006/relationships/image" Target="../media/image2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8700" cy="7920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сменяемости посещения воспитанниками образовательных центров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ДОО путем использования экрана передвижения групп»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55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052736"/>
            <a:ext cx="8636000" cy="168279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4282" y="2928934"/>
            <a:ext cx="8636000" cy="151274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1052736"/>
            <a:ext cx="1937646" cy="30777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26980" y="4523634"/>
            <a:ext cx="8621713" cy="72007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en-US"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en-US"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Сокращение времени протекания процесса от прихода родителя  за объектом до   нахождения объекта на   территории ДОО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75% к  ноябрю 2020 года.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2852936"/>
            <a:ext cx="2799482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4509120"/>
            <a:ext cx="138818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2983" y="1023851"/>
            <a:ext cx="496929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Яковлевского городского округа.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Томаровка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 городского округа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прихода родителя  за объектом до   нахождения объекта на   территории ДОО.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Дата начала  проекта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 22.06.2020 г.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Дата окончания проекта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20.11.2020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57158" y="3140969"/>
            <a:ext cx="84633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Затрата лишнего времени  на  поиск родителями местонахождения объекта до 30 минут.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2.Удовлетворенность родителей  поиском объекта по внешней территории ДОО до начала реализации проекта 20%.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3.Выявление количества детей, не умеющих самостоятельно  планировать свою деятельность до  15 человек.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4.Отсутствие на территории  ДОО 1 экрана передвижения детей.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5.Выявление в ходе анкетирования родителей,  не имеющих представлений об образовательных центрах ДОО, в количестве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25 человек</a:t>
            </a:r>
            <a:r>
              <a:rPr lang="ru-RU" sz="1000" dirty="0" smtClean="0"/>
              <a:t>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47650" y="5373216"/>
            <a:ext cx="8621713" cy="13155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5373216"/>
            <a:ext cx="174534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492" y="5733257"/>
            <a:ext cx="8612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1.Родители могут быстро без посторонней помощи найти искомый объект на территории ДОО.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Экономия 5000 рублей в результате самостоятельной разработки макета  «Экрана передвижения групп по территории ДОО»  при заключении контракта с поставщиком.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3.Удовлетворенность родителей  поиском объекта в результате анкетирования увеличится на 50%.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1267" name="Picture 3" descr="C:\Users\admin\Desktop\Фото кейс\разраб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14422"/>
            <a:ext cx="1661306" cy="1457316"/>
          </a:xfrm>
          <a:prstGeom prst="rect">
            <a:avLst/>
          </a:prstGeom>
          <a:noFill/>
        </p:spPr>
      </p:pic>
      <p:pic>
        <p:nvPicPr>
          <p:cNvPr id="11268" name="Picture 4" descr="C:\Users\admin\Desktop\Фото кейс\рр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1823053" cy="1243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95536" y="908720"/>
            <a:ext cx="154341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785786" y="4929198"/>
            <a:ext cx="1908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 потери времени в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поиска объекта  на территории ДОУ  путем создания  экрана передвижения групп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571868" y="5000636"/>
            <a:ext cx="2084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Оптимизировали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планирования  самостоятельной игровой деятельности детьми </a:t>
            </a:r>
            <a:endParaRPr lang="ru-RU" sz="1200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429388" y="5072074"/>
            <a:ext cx="213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Внедрили технологию Л.В. Свирской «План-дело-анализ» 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 dirty="0"/>
          </a:p>
        </p:txBody>
      </p:sp>
      <p:pic>
        <p:nvPicPr>
          <p:cNvPr id="1034" name="Picture 10" descr="C:\Users\admin\Desktop\Фото кейс\родител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500174"/>
            <a:ext cx="2286016" cy="2857520"/>
          </a:xfrm>
          <a:prstGeom prst="rect">
            <a:avLst/>
          </a:prstGeom>
          <a:noFill/>
        </p:spPr>
      </p:pic>
      <p:pic>
        <p:nvPicPr>
          <p:cNvPr id="1035" name="Picture 11" descr="C:\Users\admin\Desktop\Фото кейс\изображение_viber_2020-11-24_11-51-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500174"/>
            <a:ext cx="2143140" cy="2857520"/>
          </a:xfrm>
          <a:prstGeom prst="rect">
            <a:avLst/>
          </a:prstGeom>
          <a:noFill/>
        </p:spPr>
      </p:pic>
      <p:pic>
        <p:nvPicPr>
          <p:cNvPr id="1037" name="Picture 13" descr="C:\Users\admin\Desktop\Фото кейс\изображение_viber_2020-11-24_10-12-4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1500174"/>
            <a:ext cx="344804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51520" y="1268760"/>
            <a:ext cx="8636000" cy="252028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1264145"/>
            <a:ext cx="186448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81387" y="1988841"/>
            <a:ext cx="1656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родителей  представлений об образовательных центрах на  территории ДОУ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412134" y="1988840"/>
            <a:ext cx="15915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Осведомленность всех родителей о благоустройстве образовательных центров на территории ДОУ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84205"/>
            <a:ext cx="1057340" cy="1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28" y="5028002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251520" y="4005064"/>
            <a:ext cx="8636000" cy="25443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827584" y="4437112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5536" y="4725144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графика посещения детьми образовательных центров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4932040" y="436510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4813396" y="4869161"/>
            <a:ext cx="17748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график  посещения воспитанниками ДОУ образовательных центров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1456807" cy="14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1222360" cy="14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9592" y="170080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024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admin\Desktop\Фото кейс\Attachments_gulnara.fedyanina@yandex.ru_2020-11-21_15-40-59\Собрание родит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1571612"/>
            <a:ext cx="2286016" cy="1643074"/>
          </a:xfrm>
          <a:prstGeom prst="rect">
            <a:avLst/>
          </a:prstGeom>
          <a:noFill/>
        </p:spPr>
      </p:pic>
      <p:pic>
        <p:nvPicPr>
          <p:cNvPr id="2057" name="Picture 9" descr="C:\Users\admin\Desktop\Фото кейс\график пос обр центро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286256"/>
            <a:ext cx="235745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922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66621" y="3861048"/>
            <a:ext cx="8636000" cy="237626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79512" y="1340768"/>
            <a:ext cx="8636000" cy="223224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79512" y="1340768"/>
            <a:ext cx="186448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76056" y="1988840"/>
            <a:ext cx="15253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Инициативность детей в планировании своей  самостоятельной деятельности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422402" y="4253725"/>
            <a:ext cx="148530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БЫЛО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120526" y="4152418"/>
            <a:ext cx="203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СТАЛО</a:t>
            </a:r>
            <a:endParaRPr lang="ru-RU" sz="1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86776" y="4581128"/>
            <a:ext cx="20420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затруднений у педагогов при  обучении  планированию самостоятельной  и совместной деятельности детей  со взрослыми и сверстниками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572000" y="4506378"/>
            <a:ext cx="1643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Внедрена технология Л.В. Свирской  «План-дело-анализ»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051720" y="1988841"/>
            <a:ext cx="18851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затруднений у детей в планировании своей самостоятельной деятельности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" y="2164889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C:\Documents and Settings\Администратор\Рабочий стол\572339cs-9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1109980" cy="13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483768" y="17008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0" y="170080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admin\Desktop\Фото кейс\изображение_viber_2020-11-24_11-50-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1714488"/>
            <a:ext cx="1571595" cy="1731659"/>
          </a:xfrm>
          <a:prstGeom prst="rect">
            <a:avLst/>
          </a:prstGeom>
          <a:noFill/>
        </p:spPr>
      </p:pic>
      <p:pic>
        <p:nvPicPr>
          <p:cNvPr id="3081" name="Picture 9" descr="C:\Users\admin\Desktop\Фото кейс\изображение_viber_2020-11-24_10-12-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143380"/>
            <a:ext cx="2590784" cy="194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59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66621" y="3861048"/>
            <a:ext cx="8636000" cy="237626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79512" y="1340768"/>
            <a:ext cx="8636000" cy="223224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79512" y="1340768"/>
            <a:ext cx="186448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143372" y="2214554"/>
            <a:ext cx="1525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Развитие способностей детей  в работе с планом, схемами, рисунками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422402" y="4253725"/>
            <a:ext cx="148530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БЫЛО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120526" y="4152418"/>
            <a:ext cx="203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СТАЛО</a:t>
            </a:r>
            <a:endParaRPr lang="ru-RU" sz="1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13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86776" y="4581128"/>
            <a:ext cx="18502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родителей отсутствием удобной логистики сменяемости посещений воспитанниками  групп  образовательных центров на территории ДОУ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572000" y="4506378"/>
            <a:ext cx="18169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Удовлетворенность родителей по результатам анкетирования 100% установлением экрана передвижения групп по территории ДОУ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051720" y="1988841"/>
            <a:ext cx="18851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детей  в моделировании пространственных отношений между объектами в виде  рисунка, плана, схемы.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" y="2164889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C:\Documents and Settings\Администратор\Рабочий стол\572339cs-9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1109980" cy="13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483768" y="17008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0496" y="178592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C:\Users\admin\Desktop\Фото кейс\изображение_viber_2020-11-24_10-12-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1428736"/>
            <a:ext cx="1571636" cy="1214446"/>
          </a:xfrm>
          <a:prstGeom prst="rect">
            <a:avLst/>
          </a:prstGeom>
          <a:noFill/>
        </p:spPr>
      </p:pic>
      <p:pic>
        <p:nvPicPr>
          <p:cNvPr id="52228" name="Picture 4" descr="C:\Users\admin\Desktop\Фото кейс\изображение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929454" y="2000240"/>
            <a:ext cx="1785950" cy="1428760"/>
          </a:xfrm>
          <a:prstGeom prst="rect">
            <a:avLst/>
          </a:prstGeom>
          <a:noFill/>
        </p:spPr>
      </p:pic>
      <p:pic>
        <p:nvPicPr>
          <p:cNvPr id="52229" name="Picture 5" descr="C:\Users\admin\Desktop\Фото кейс\2 анкета выход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3929066"/>
            <a:ext cx="1857388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59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79512" y="1340768"/>
            <a:ext cx="8636000" cy="444568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79512" y="1340768"/>
            <a:ext cx="186448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714876" y="2285992"/>
            <a:ext cx="1525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Установление экрана передвижения групп  по  территории ДОУ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14</a:t>
            </a:fld>
            <a:endParaRPr lang="ru-RU" sz="140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572000" y="4506378"/>
            <a:ext cx="181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051720" y="1988841"/>
            <a:ext cx="18851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территории ДОУ удобной логистики сменяемости посещений воспитанниками образовательных центров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" y="2164889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83768" y="17008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562" y="171448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3643314"/>
            <a:ext cx="2514582" cy="18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 descr="C:\Users\admin\Desktop\Фото кейс\изображение_viber_2020-11-19_11-17-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643314"/>
            <a:ext cx="2643206" cy="1959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59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00430" y="1428736"/>
            <a:ext cx="936625" cy="93662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190424" y="1897048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5724" y="1503362"/>
            <a:ext cx="2200274" cy="803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объекта по территории ДОУ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июнь2020г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714744" y="3214686"/>
            <a:ext cx="755650" cy="601663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3143248"/>
            <a:ext cx="2208212" cy="722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за ребенком на прогулочный  участок группы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мин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428860" y="3500438"/>
            <a:ext cx="1214446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714744" y="5429264"/>
            <a:ext cx="755650" cy="57772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4357694"/>
            <a:ext cx="2160241" cy="683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ребенка в помещениях  внутреннего пространства,  мин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357422" y="4714884"/>
            <a:ext cx="1214446" cy="158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071619" y="1411809"/>
            <a:ext cx="936625" cy="93662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объекта по территории ДОУ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(октябрь 2020г.)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312150" y="3214686"/>
            <a:ext cx="831850" cy="601663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6314" y="3143248"/>
            <a:ext cx="2323829" cy="689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к экрану передвижения  групп, мин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072330" y="3500438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857752" y="4286256"/>
            <a:ext cx="2296442" cy="683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местонахождения объекта по экрану передвижения групп,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143768" y="4643446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8215338" y="4286256"/>
            <a:ext cx="833334" cy="636129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5720" y="5429264"/>
            <a:ext cx="2160241" cy="683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 объекта  по территории ДОУ ,  мин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узел 74"/>
          <p:cNvSpPr/>
          <p:nvPr/>
        </p:nvSpPr>
        <p:spPr>
          <a:xfrm>
            <a:off x="3643306" y="4357694"/>
            <a:ext cx="755650" cy="57772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>
            <a:stCxn id="74" idx="3"/>
          </p:cNvCxnSpPr>
          <p:nvPr/>
        </p:nvCxnSpPr>
        <p:spPr>
          <a:xfrm>
            <a:off x="2445961" y="5770973"/>
            <a:ext cx="1197345" cy="1548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929190" y="5429264"/>
            <a:ext cx="2160241" cy="683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 объекта  по территории ДОУ ,  мин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узел 85"/>
          <p:cNvSpPr/>
          <p:nvPr/>
        </p:nvSpPr>
        <p:spPr>
          <a:xfrm>
            <a:off x="8143900" y="5357826"/>
            <a:ext cx="833334" cy="636129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072330" y="5715016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22682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-75%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1484784"/>
            <a:ext cx="3600400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ЭФФЕКТЫ: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 детей навыков планирующей деятельности посредством внедрения методики Л.В.Свирской «План-дело-анализ»</a:t>
            </a:r>
          </a:p>
          <a:p>
            <a:pPr algn="just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удобной логистики процесса сменяемости воспитанниками групп образовательных центров по территории ДОУ</a:t>
            </a:r>
          </a:p>
          <a:p>
            <a:pPr algn="just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Удовлетворенность родителями поиском объекта по территории ДОУ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858016" y="4857760"/>
            <a:ext cx="504056" cy="47676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86124"/>
            <a:ext cx="57308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57158" y="3643314"/>
            <a:ext cx="8621712" cy="24638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764704"/>
            <a:ext cx="8597230" cy="261209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95536" y="908720"/>
            <a:ext cx="213773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3429000"/>
            <a:ext cx="2179674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680701" y="2746306"/>
            <a:ext cx="12064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Колосова Ольга Викторовна,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532768" y="2746306"/>
            <a:ext cx="142718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Бардакова Татьяна Анатольевна,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Руководитель проекта </a:t>
            </a:r>
            <a:endParaRPr lang="en-US" altLang="ru-RU" sz="11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95536" y="54452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Немыкина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Юлия Олеговна, педагог-психолог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0298" y="54292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Смирнова Ирина Григорьевна, воспитатель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0562" y="535782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Селина Софья Евгеньевна, воспитатель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6512" y="5373216"/>
            <a:ext cx="260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Образцова Елена Владимировна, музыкальный руководитель, воспитатель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Документы2021\Фото педагоги\DSC_6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1129013" cy="1505019"/>
          </a:xfrm>
          <a:prstGeom prst="rect">
            <a:avLst/>
          </a:prstGeom>
          <a:noFill/>
        </p:spPr>
      </p:pic>
      <p:pic>
        <p:nvPicPr>
          <p:cNvPr id="9220" name="Picture 4" descr="D:\Документы2021\Фото педагоги\DSC_62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1128702" cy="1504604"/>
          </a:xfrm>
          <a:prstGeom prst="rect">
            <a:avLst/>
          </a:prstGeom>
          <a:noFill/>
        </p:spPr>
      </p:pic>
      <p:pic>
        <p:nvPicPr>
          <p:cNvPr id="9221" name="Picture 5" descr="C:\Users\admin\Desktop\селина 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6"/>
            <a:ext cx="1333500" cy="1333500"/>
          </a:xfrm>
          <a:prstGeom prst="rect">
            <a:avLst/>
          </a:prstGeom>
          <a:noFill/>
        </p:spPr>
      </p:pic>
      <p:pic>
        <p:nvPicPr>
          <p:cNvPr id="9222" name="Picture 6" descr="C:\Users\admin\Desktop\образцо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5" y="3690926"/>
            <a:ext cx="1285884" cy="1714512"/>
          </a:xfrm>
          <a:prstGeom prst="rect">
            <a:avLst/>
          </a:prstGeom>
          <a:noFill/>
        </p:spPr>
      </p:pic>
      <p:pic>
        <p:nvPicPr>
          <p:cNvPr id="9223" name="Picture 7" descr="C:\Users\admin\Desktop\ФОТО сад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428736"/>
            <a:ext cx="2019280" cy="1514460"/>
          </a:xfrm>
          <a:prstGeom prst="rect">
            <a:avLst/>
          </a:prstGeom>
          <a:noFill/>
        </p:spPr>
      </p:pic>
      <p:pic>
        <p:nvPicPr>
          <p:cNvPr id="9224" name="Picture 8" descr="C:\Users\admin\Desktop\смирн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786190"/>
            <a:ext cx="1071560" cy="1607340"/>
          </a:xfrm>
          <a:prstGeom prst="rect">
            <a:avLst/>
          </a:prstGeom>
          <a:noFill/>
        </p:spPr>
      </p:pic>
      <p:pic>
        <p:nvPicPr>
          <p:cNvPr id="9225" name="Picture 9" descr="C:\Users\admin\Desktop\МОЕ ФОТ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214422"/>
            <a:ext cx="1194281" cy="1533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85818"/>
          </a:xfrm>
        </p:spPr>
        <p:txBody>
          <a:bodyPr/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08.07.2020 г.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 текущего состояния процесса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сменяемости посещения воспитанниками образовательных центров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ДОО путем использования экрана передвижения групп»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72198" y="285728"/>
            <a:ext cx="2614602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428992" y="4500570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86380" y="442913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643174" y="6072206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17-41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86446" y="1214422"/>
            <a:ext cx="157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Отсутствие у родителя представления об образовательных центрах ДОО</a:t>
            </a:r>
          </a:p>
          <a:p>
            <a:pPr marL="228600" lvl="0" indent="-228600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Отсутствие удобной логистики внешнего пространства ДОО</a:t>
            </a:r>
          </a:p>
          <a:p>
            <a:pPr lvl="0">
              <a:defRPr/>
            </a:pP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71604" y="4572008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60665"/>
              </p:ext>
            </p:extLst>
          </p:nvPr>
        </p:nvGraphicFramePr>
        <p:xfrm>
          <a:off x="2000232" y="3643314"/>
          <a:ext cx="1406372" cy="221457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06372"/>
              </a:tblGrid>
              <a:tr h="529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1078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Ищет ребенка в группе внутреннего пространства ДОО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607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32363"/>
              </p:ext>
            </p:extLst>
          </p:nvPr>
        </p:nvGraphicFramePr>
        <p:xfrm>
          <a:off x="3857620" y="3571876"/>
          <a:ext cx="1428760" cy="233427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8760"/>
              </a:tblGrid>
              <a:tr h="594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1115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Обращается к заведующему по вопросу  нахождения ребенка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624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59484"/>
              </p:ext>
            </p:extLst>
          </p:nvPr>
        </p:nvGraphicFramePr>
        <p:xfrm>
          <a:off x="7500958" y="3643314"/>
          <a:ext cx="1259107" cy="228601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59107"/>
              </a:tblGrid>
              <a:tr h="5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ребенок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1230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ребенка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69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0" name="Пятно 1 49"/>
          <p:cNvSpPr/>
          <p:nvPr/>
        </p:nvSpPr>
        <p:spPr>
          <a:xfrm>
            <a:off x="4643438" y="3000372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69276"/>
              </p:ext>
            </p:extLst>
          </p:nvPr>
        </p:nvGraphicFramePr>
        <p:xfrm>
          <a:off x="285720" y="3571876"/>
          <a:ext cx="1285884" cy="228601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85884"/>
              </a:tblGrid>
              <a:tr h="736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108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 за ребенком на прогулочный  участок группы</a:t>
                      </a:r>
                    </a:p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60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5" name="Пятно 1 54"/>
          <p:cNvSpPr/>
          <p:nvPr/>
        </p:nvSpPr>
        <p:spPr>
          <a:xfrm>
            <a:off x="2857488" y="3143248"/>
            <a:ext cx="428628" cy="4566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89271"/>
              </p:ext>
            </p:extLst>
          </p:nvPr>
        </p:nvGraphicFramePr>
        <p:xfrm>
          <a:off x="5643570" y="3643314"/>
          <a:ext cx="1500198" cy="235745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00198"/>
              </a:tblGrid>
              <a:tr h="740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представитель). заведующий</a:t>
                      </a:r>
                      <a:endParaRPr kumimoji="0" lang="ru-RU" sz="9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116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Ищет ребенка  по всей территории ДОО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54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5-12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9" name="Стрелка вправо 58"/>
          <p:cNvSpPr/>
          <p:nvPr/>
        </p:nvSpPr>
        <p:spPr>
          <a:xfrm>
            <a:off x="7143768" y="435769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ятно 1 60"/>
          <p:cNvSpPr/>
          <p:nvPr/>
        </p:nvSpPr>
        <p:spPr>
          <a:xfrm>
            <a:off x="4000496" y="3071810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Пятно 1 50"/>
          <p:cNvSpPr/>
          <p:nvPr/>
        </p:nvSpPr>
        <p:spPr>
          <a:xfrm>
            <a:off x="1142976" y="3143248"/>
            <a:ext cx="468922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ятно 1 56"/>
          <p:cNvSpPr/>
          <p:nvPr/>
        </p:nvSpPr>
        <p:spPr>
          <a:xfrm>
            <a:off x="5929322" y="3071810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6572264" y="3000372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2357430"/>
            <a:ext cx="15716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prstClr val="black"/>
                </a:solidFill>
                <a:latin typeface="Times New Roman"/>
              </a:rPr>
              <a:t>1.   Отсутствие детей на прогулочном участке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57356" y="2428868"/>
            <a:ext cx="1713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AutoNum type="arabicPeriod" startAt="2"/>
            </a:pPr>
            <a:r>
              <a:rPr lang="ru-RU" sz="1100" dirty="0" smtClean="0">
                <a:solidFill>
                  <a:prstClr val="black"/>
                </a:solidFill>
                <a:latin typeface="Times New Roman"/>
                <a:ea typeface="Calibri"/>
              </a:rPr>
              <a:t>Отсутствие детей в группе ДОО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1785926"/>
            <a:ext cx="2143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графика посещений воспитанниками образовательных центров ДОО</a:t>
            </a:r>
          </a:p>
          <a:p>
            <a:pPr marL="228600" lvl="0" indent="-228600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Отсутствие заведующего в кабинете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59114851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1571604" y="5500702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7505" y="3645024"/>
            <a:ext cx="1435030" cy="35719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7461" y="1844824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852473" y="5314561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357422" y="5286388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2928926" y="5643578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3643306" y="5429264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4286248" y="5286388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9709" y="4225416"/>
            <a:ext cx="3575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1. Отсутствие детей на прогулочном участке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Отсутствие детей в группе ДОО</a:t>
            </a:r>
          </a:p>
          <a:p>
            <a:pPr lvl="0" indent="-228600"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графика посещений воспитанниками образовательных центров ДОО</a:t>
            </a:r>
          </a:p>
          <a:p>
            <a:pPr lvl="0" indent="-228600"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заведующего в кабинете</a:t>
            </a:r>
          </a:p>
          <a:p>
            <a:pPr lvl="0" indent="-228600"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родителя представления об образовательных центрах ДОО</a:t>
            </a:r>
          </a:p>
          <a:p>
            <a:pPr indent="-228600">
              <a:buFontTx/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удобной логистики внешнего пространства ДОО</a:t>
            </a:r>
          </a:p>
          <a:p>
            <a:pPr marL="228600" lvl="0" indent="-228600">
              <a:lnSpc>
                <a:spcPct val="150000"/>
              </a:lnSpc>
              <a:buAutoNum type="arabicPeriod" startAt="2"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(описание ситуации «Как есть»)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проблем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571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210"/>
                <a:gridCol w="1616696"/>
                <a:gridCol w="2555134"/>
                <a:gridCol w="3000396"/>
              </a:tblGrid>
              <a:tr h="266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Первопричина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Вклад в достижение цели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  <a:tr h="816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800" b="1" dirty="0" smtClean="0">
                          <a:solidFill>
                            <a:prstClr val="black"/>
                          </a:solidFill>
                          <a:latin typeface="Times New Roman"/>
                        </a:rPr>
                        <a:t>Отсутствие детей на прогулочном участке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 о местонахождении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с педагогами « Об обеспечение удобной логистики внешнего пространства ДОО».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искомого объекта по «Экрану передвижения групп по территории ДОО».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совещания с педагогами « Об обеспечение удобной логистики внешнего пространства ДОО».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«Экрана передвижения групп по территории ДОО», о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сведомленность родителей (законных представителей) о нахождении детей в определенном образовательном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центре.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prstClr val="black"/>
                          </a:solidFill>
                          <a:latin typeface="Times New Roman"/>
                          <a:ea typeface="Calibri"/>
                        </a:rPr>
                        <a:t>Отсутствие детей в группе ДОО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размещения в уголке для родителей плана реализации самостоятельной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деятельности  по желанию детей.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Разработка и размещение в уголке для родителей плана реализации  самостоятельной  деятельности по желанию детей.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детей навыкам планирующей деятельности.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плана,</a:t>
                      </a:r>
                      <a:r>
                        <a:rPr lang="ru-RU" sz="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овышение осведомленности родителей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(законных представителей)</a:t>
                      </a: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самостоятельной деятельности по желанию детей.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деловой игры «Я выбираю» с использованием карточек-подсказок.</a:t>
                      </a:r>
                    </a:p>
                  </a:txBody>
                  <a:tcPr/>
                </a:tc>
              </a:tr>
              <a:tr h="62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графика распределения посещений воспитанниками образовательных</a:t>
                      </a:r>
                      <a:r>
                        <a:rPr lang="ru-RU" sz="8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центров ДОО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</a:rPr>
                        <a:t>Не определен режим функционирования образовательных центров.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распределения посещений воспитанниками образовательных центров.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 приказа « О функционировании образовательных центров  в ДОО».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педагогов с приказом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О функционировании образовательных центров  в ДОО».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родителей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(законных представителей).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графиком посещений образовательных центов.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заведующего в кабинете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рабочего дня.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Самостоятельный поиск искомого объекта.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к старшему воспитателю, заместителю заведующего по АХЧ.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проблемы представителями  администрации ДОО.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у родителя представления о некоторых образовательных центров ДОО</a:t>
                      </a:r>
                      <a:endParaRPr lang="ru-RU" sz="8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Неинформированность</a:t>
                      </a:r>
                      <a:r>
                        <a:rPr lang="ru-RU" sz="800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родителей (законных представителей) о  создании  образовательных центров в ДОО.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родительских собраний, «Благоустройство ДОО».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консультаций с родителями (законными представителями) «Экологические тропы ДОО», «Образовательные центры в ДОО».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Просветительская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родителями (законными представителями).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Отсутствие удобной логистики на внешней территории ДОО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анализа проблемы.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проблемы в годовом плане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ДОО.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«Экрана передвижения групп по территории ДОО».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приказа «О создании рабочей группы по оптимизации процесса сменяемости посещения воспитанниками  образовательных центров ДОО»,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макета экрана передвижения групп, привлечение внебюджетных средств,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договора об изготовлении экрана передвижения групп,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 с педагогами и родителями (законными представителями) по обучению правилам использования экрана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передвижения групп по территории ДОО,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Обучение детей навыкам моделирования пространственных отношений между объектами в виде рисунка, плана, схемы,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Установление экрана передвижения групп  по территории ДОО.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Разработка плана мероприятий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738531"/>
              </p:ext>
            </p:extLst>
          </p:nvPr>
        </p:nvGraphicFramePr>
        <p:xfrm>
          <a:off x="0" y="620688"/>
          <a:ext cx="9144001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09"/>
                <a:gridCol w="3654503"/>
                <a:gridCol w="2565927"/>
                <a:gridCol w="1088575"/>
                <a:gridCol w="1244087"/>
              </a:tblGrid>
              <a:tr h="6765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начала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окончания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4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Издание приказа «О создании рабочей группы по оптимизации процесса сменяемости посещения воспитанниками образовательных центров ДОО»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Колосова О.В.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22.06.2020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23.06.2020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88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размещение в уголке для родителей плана реализации самостоятельной  деятельности  по  желанию детей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8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Обучение детей навыкам планирующей деятельности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8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графика посещений воспитанниками образовательных центров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Бардакова Т.А.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88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родительских собраний, консультаций с родителями (законными представителями) «Благоустройство ДОО»,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Экологические тропы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ДОО»,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«Образовательные центры ДОО»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ДОО,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Бардакова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Т.А.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30.07.2020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3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совещания с педагогами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удобной логистики внешнего пространства ДОО»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Бардакова Т.А.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Разработка плана мероприятий (продолжение)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06375"/>
              </p:ext>
            </p:extLst>
          </p:nvPr>
        </p:nvGraphicFramePr>
        <p:xfrm>
          <a:off x="1" y="620689"/>
          <a:ext cx="9144000" cy="573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56"/>
                <a:gridCol w="3360373"/>
                <a:gridCol w="1910080"/>
                <a:gridCol w="1473191"/>
                <a:gridCol w="1828800"/>
              </a:tblGrid>
              <a:tr h="6878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начала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окончания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83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макета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Экрана передвижения групп»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Немыкина Ю.О.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Смирнова И.Г.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Селина С.Е.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Образцова Е.В.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Привлечение внебюджетных средств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Колосова О.В.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0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Заключение договора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 изготовителем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 изготовлении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«Экрана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передвижения групп»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Колосова О.В.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02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Семинар-практикум с педагогами и родителями (законными представителями) по обучению правилам использования экрана передвижения групп по территории ДОО.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Бардакова Т.А.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26.08.2020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00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Обучение детей навыкам моделирования пространственных отношений между объектами в виде  рисунка, плана, схемы.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31.08.2020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Установка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экрана передвижения групп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Бардакова Т.А.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25.09.2020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26.09.2020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357950" y="157161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1571612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150017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764705"/>
            <a:ext cx="9144000" cy="72008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сменяемости посещения воспитанниками образовательных центров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ДОО путем использования экрана передвижения групп»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715008" y="2643182"/>
            <a:ext cx="599831" cy="2038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714876" y="4000504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4-7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flipH="1" flipV="1">
            <a:off x="8097786" y="5472750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77052"/>
              </p:ext>
            </p:extLst>
          </p:nvPr>
        </p:nvGraphicFramePr>
        <p:xfrm>
          <a:off x="3500430" y="1928803"/>
          <a:ext cx="2214578" cy="17689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2214578"/>
              </a:tblGrid>
              <a:tr h="599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(законный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826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Изучает местоположение группы с помощью экрана передвижения групп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42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98031"/>
              </p:ext>
            </p:extLst>
          </p:nvPr>
        </p:nvGraphicFramePr>
        <p:xfrm>
          <a:off x="6357950" y="1928802"/>
          <a:ext cx="2214578" cy="178595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2214578"/>
              </a:tblGrid>
              <a:tr h="641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представитель), ребенок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94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</a:rPr>
                        <a:t>Находит ребенка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49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34229" y="332656"/>
            <a:ext cx="154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29.06.2020 г.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98031"/>
              </p:ext>
            </p:extLst>
          </p:nvPr>
        </p:nvGraphicFramePr>
        <p:xfrm>
          <a:off x="500034" y="1857364"/>
          <a:ext cx="2286016" cy="192882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2286016"/>
              </a:tblGrid>
              <a:tr h="734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представитель), ребенок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34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Идет к экрану передвижения групп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59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2786050" y="2714620"/>
            <a:ext cx="661158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58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786314" y="207167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43174" y="2071678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14311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4180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сменяемости посещения воспитанниками образовательных центров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ДОО путем использования экрана передвижения групп»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143373" y="2928934"/>
            <a:ext cx="571504" cy="2038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flipH="1" flipV="1">
            <a:off x="8097786" y="5472750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071670" y="3000372"/>
            <a:ext cx="518282" cy="1657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2428868"/>
            <a:ext cx="214282" cy="14188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286776" y="2428868"/>
            <a:ext cx="285752" cy="1428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77052"/>
              </p:ext>
            </p:extLst>
          </p:nvPr>
        </p:nvGraphicFramePr>
        <p:xfrm>
          <a:off x="2643174" y="2428868"/>
          <a:ext cx="1500198" cy="131176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00198"/>
              </a:tblGrid>
              <a:tr h="290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(законный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53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Идет к  экрану передвижения групп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55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98031"/>
              </p:ext>
            </p:extLst>
          </p:nvPr>
        </p:nvGraphicFramePr>
        <p:xfrm>
          <a:off x="7000892" y="2428868"/>
          <a:ext cx="1287596" cy="138750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87596"/>
              </a:tblGrid>
              <a:tr h="611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представитель), ребенок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3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</a:rPr>
                        <a:t>Находит ребенка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37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3087"/>
              </p:ext>
            </p:extLst>
          </p:nvPr>
        </p:nvGraphicFramePr>
        <p:xfrm>
          <a:off x="571472" y="2480546"/>
          <a:ext cx="1500198" cy="132574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00198"/>
              </a:tblGrid>
              <a:tr h="36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</a:t>
                      </a:r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</a:t>
                      </a:r>
                      <a:endParaRPr lang="ru-RU" sz="9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20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</a:rPr>
                        <a:t>Приходит за ребенком на  территорию ДОО</a:t>
                      </a:r>
                    </a:p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24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34229" y="332656"/>
            <a:ext cx="154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03.07.2020 г.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142852"/>
            <a:ext cx="294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будет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5984" y="5000636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77052"/>
              </p:ext>
            </p:extLst>
          </p:nvPr>
        </p:nvGraphicFramePr>
        <p:xfrm>
          <a:off x="4786314" y="2399835"/>
          <a:ext cx="1500198" cy="144872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00198"/>
              </a:tblGrid>
              <a:tr h="46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(законный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представитель)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1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Изучает местоположение группы с помощью экрана передвижения групп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29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" name="Стрелка вправо 23"/>
          <p:cNvSpPr/>
          <p:nvPr/>
        </p:nvSpPr>
        <p:spPr>
          <a:xfrm>
            <a:off x="6357950" y="3000372"/>
            <a:ext cx="571504" cy="2038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00892" y="207167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4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236158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1645</Words>
  <Application>Microsoft Office PowerPoint</Application>
  <PresentationFormat>Экран (4:3)</PresentationFormat>
  <Paragraphs>358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1_Тема Office</vt:lpstr>
      <vt:lpstr>think-cell Slide</vt:lpstr>
      <vt:lpstr>   Паспорт проекта «Оптимизация процесса сменяемости посещения воспитанниками образовательных центров  ДОО путем использования экрана передвижения групп»    </vt:lpstr>
      <vt:lpstr>Команда проекта </vt:lpstr>
      <vt:lpstr>                                                                                                                                                                08.07.2020 г.  Карта текущего состояния процесса  «Оптимизация процесса сменяемости посещения воспитанниками образовательных центров  ДОО путем использования экрана передвижения групп» </vt:lpstr>
      <vt:lpstr>Пирамида проблем</vt:lpstr>
      <vt:lpstr>Введение в предметную область (описание ситуации «Как есть»)                                                       Анализ проблем </vt:lpstr>
      <vt:lpstr>Разработка плана мероприятий   </vt:lpstr>
      <vt:lpstr>Разработка плана мероприятий (продолжение) </vt:lpstr>
      <vt:lpstr>Карта идеального состояния процесса «Оптимизация процесса сменяемости посещения воспитанниками образовательных центров  ДОО путем использования экрана передвижения групп»  </vt:lpstr>
      <vt:lpstr>   Карта целевого состояния  «Оптимизация процесса сменяемости посещения воспитанниками образовательных центров  ДОО путем использования экрана передвижения групп» 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365</cp:revision>
  <cp:lastPrinted>2020-10-19T07:26:58Z</cp:lastPrinted>
  <dcterms:created xsi:type="dcterms:W3CDTF">2018-08-20T14:01:12Z</dcterms:created>
  <dcterms:modified xsi:type="dcterms:W3CDTF">2020-11-30T12:19:27Z</dcterms:modified>
</cp:coreProperties>
</file>