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60" r:id="rId4"/>
    <p:sldId id="262" r:id="rId5"/>
    <p:sldId id="310" r:id="rId6"/>
    <p:sldId id="309" r:id="rId7"/>
    <p:sldId id="307" r:id="rId8"/>
    <p:sldId id="308" r:id="rId9"/>
    <p:sldId id="289" r:id="rId10"/>
    <p:sldId id="290" r:id="rId11"/>
    <p:sldId id="311" r:id="rId12"/>
    <p:sldId id="291" r:id="rId13"/>
    <p:sldId id="292" r:id="rId14"/>
    <p:sldId id="293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E60000"/>
    <a:srgbClr val="FA0000"/>
    <a:srgbClr val="CC99FF"/>
    <a:srgbClr val="FF5757"/>
    <a:srgbClr val="FF99FF"/>
    <a:srgbClr val="C00000"/>
    <a:srgbClr val="EDF58B"/>
    <a:srgbClr val="DBE6C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dirty="0" smtClean="0">
            <a:solidFill>
              <a:schemeClr val="bg1"/>
            </a:solidFill>
          </a:endParaRPr>
        </a:p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chemeClr val="bg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 custScaleY="89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 custScaleY="98388" custLinFactNeighborX="776" custLinFactNeighborY="-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ScaleY="114973" custLinFactNeighborY="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424A3-CCF6-470D-9FA7-DDE80172630D}" type="presOf" srcId="{4910AFE8-F8C6-4CA2-8717-10C0C4F9D54E}" destId="{7C3E26E5-8345-4B58-ADD7-8E425EA260AA}" srcOrd="0" destOrd="0" presId="urn:microsoft.com/office/officeart/2005/8/layout/pyramid1"/>
    <dgm:cxn modelId="{74AEA407-FE87-48BC-B200-6945C80EB935}" type="presOf" srcId="{2BCEAB64-79E1-4190-90C6-94A8105E1D4B}" destId="{EBBA0041-A843-441C-87AB-8F637576AE6A}" srcOrd="0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BA4E2409-1376-4C64-B119-058956F46B0D}" type="presOf" srcId="{3F883D72-AB51-44A3-BB69-C25E95E42149}" destId="{0705155B-A724-47C1-A128-C5DF09EE6B97}" srcOrd="1" destOrd="0" presId="urn:microsoft.com/office/officeart/2005/8/layout/pyramid1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4EDD80BC-0A39-4952-A85A-70FFC1B420B7}" type="presOf" srcId="{2BCEAB64-79E1-4190-90C6-94A8105E1D4B}" destId="{2B7C2DCE-4CF1-4FE5-90E9-E7B7B569F09C}" srcOrd="1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6505F5BC-0F76-464A-AEE4-DBF00F18D1B1}" type="presOf" srcId="{3F883D72-AB51-44A3-BB69-C25E95E42149}" destId="{CC9EFA65-A778-457A-93C6-B9548DB6D4C8}" srcOrd="0" destOrd="0" presId="urn:microsoft.com/office/officeart/2005/8/layout/pyramid1"/>
    <dgm:cxn modelId="{99208A73-1A29-4ABD-9070-D4CDD1FF1D9E}" type="presOf" srcId="{BE6152E8-A7B0-429C-AE48-E84F07208D3F}" destId="{41B0729E-585F-4A7E-A894-AA6DFF53CF58}" srcOrd="0" destOrd="0" presId="urn:microsoft.com/office/officeart/2005/8/layout/pyramid1"/>
    <dgm:cxn modelId="{2DDB7D9F-9FD3-4E23-887E-60A6917B7401}" type="presOf" srcId="{BE6152E8-A7B0-429C-AE48-E84F07208D3F}" destId="{AE7E8AE7-164D-44BD-BE40-BDE74B4818F7}" srcOrd="1" destOrd="0" presId="urn:microsoft.com/office/officeart/2005/8/layout/pyramid1"/>
    <dgm:cxn modelId="{38F249DB-6CC7-418F-9BAA-A3E9319CA003}" type="presParOf" srcId="{7C3E26E5-8345-4B58-ADD7-8E425EA260AA}" destId="{04E3F3C2-2FFE-4908-A86D-328E43B3294A}" srcOrd="0" destOrd="0" presId="urn:microsoft.com/office/officeart/2005/8/layout/pyramid1"/>
    <dgm:cxn modelId="{4E834C77-3AA0-40F6-A477-E57DCF23E1EA}" type="presParOf" srcId="{04E3F3C2-2FFE-4908-A86D-328E43B3294A}" destId="{41B0729E-585F-4A7E-A894-AA6DFF53CF58}" srcOrd="0" destOrd="0" presId="urn:microsoft.com/office/officeart/2005/8/layout/pyramid1"/>
    <dgm:cxn modelId="{345CB10E-9F8E-4624-A8E9-F31584BA2122}" type="presParOf" srcId="{04E3F3C2-2FFE-4908-A86D-328E43B3294A}" destId="{AE7E8AE7-164D-44BD-BE40-BDE74B4818F7}" srcOrd="1" destOrd="0" presId="urn:microsoft.com/office/officeart/2005/8/layout/pyramid1"/>
    <dgm:cxn modelId="{8C8CACC2-ECD2-41C9-BEAC-63D1D5BCA657}" type="presParOf" srcId="{7C3E26E5-8345-4B58-ADD7-8E425EA260AA}" destId="{189E913C-2543-4D0F-9CBF-BF9B2CF8E0DA}" srcOrd="1" destOrd="0" presId="urn:microsoft.com/office/officeart/2005/8/layout/pyramid1"/>
    <dgm:cxn modelId="{BA147920-5A2A-41AE-8372-A2940BB459D4}" type="presParOf" srcId="{189E913C-2543-4D0F-9CBF-BF9B2CF8E0DA}" destId="{EBBA0041-A843-441C-87AB-8F637576AE6A}" srcOrd="0" destOrd="0" presId="urn:microsoft.com/office/officeart/2005/8/layout/pyramid1"/>
    <dgm:cxn modelId="{7E53E406-7574-4DA6-97EC-011BD0531ADE}" type="presParOf" srcId="{189E913C-2543-4D0F-9CBF-BF9B2CF8E0DA}" destId="{2B7C2DCE-4CF1-4FE5-90E9-E7B7B569F09C}" srcOrd="1" destOrd="0" presId="urn:microsoft.com/office/officeart/2005/8/layout/pyramid1"/>
    <dgm:cxn modelId="{8E07D690-E5E0-4B29-8200-0663BD964545}" type="presParOf" srcId="{7C3E26E5-8345-4B58-ADD7-8E425EA260AA}" destId="{C7701B75-B313-4FD6-9404-F77707EEE284}" srcOrd="2" destOrd="0" presId="urn:microsoft.com/office/officeart/2005/8/layout/pyramid1"/>
    <dgm:cxn modelId="{ABAA173B-B499-4D51-940C-1FC3BF6E5945}" type="presParOf" srcId="{C7701B75-B313-4FD6-9404-F77707EEE284}" destId="{CC9EFA65-A778-457A-93C6-B9548DB6D4C8}" srcOrd="0" destOrd="0" presId="urn:microsoft.com/office/officeart/2005/8/layout/pyramid1"/>
    <dgm:cxn modelId="{5AB5757A-EEC6-4DC7-8219-E0874EE175AA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875538" y="0"/>
          <a:ext cx="1577515" cy="1394996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5538" y="0"/>
        <a:ext cx="1577515" cy="1394996"/>
      </dsp:txXfrm>
    </dsp:sp>
    <dsp:sp modelId="{EBBA0041-A843-441C-87AB-8F637576AE6A}">
      <dsp:nvSpPr>
        <dsp:cNvPr id="0" name=""/>
        <dsp:cNvSpPr/>
      </dsp:nvSpPr>
      <dsp:spPr>
        <a:xfrm>
          <a:off x="1036328" y="1392540"/>
          <a:ext cx="3307264" cy="1529616"/>
        </a:xfrm>
        <a:prstGeom prst="trapezoid">
          <a:avLst>
            <a:gd name="adj" fmla="val 56542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5099" y="1392540"/>
        <a:ext cx="2149721" cy="1529616"/>
      </dsp:txXfrm>
    </dsp:sp>
    <dsp:sp modelId="{CC9EFA65-A778-457A-93C6-B9548DB6D4C8}">
      <dsp:nvSpPr>
        <dsp:cNvPr id="0" name=""/>
        <dsp:cNvSpPr/>
      </dsp:nvSpPr>
      <dsp:spPr>
        <a:xfrm>
          <a:off x="0" y="2924612"/>
          <a:ext cx="5328591" cy="1787459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kern="1200" dirty="0" smtClean="0">
            <a:solidFill>
              <a:schemeClr val="bg1"/>
            </a:solidFill>
          </a:endParaRPr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chemeClr val="bg1"/>
            </a:solidFill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503" y="2924612"/>
        <a:ext cx="3463584" cy="178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0978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57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8235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62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951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223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48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85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228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69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1114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6947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683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420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2400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0820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7569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6212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202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7562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9959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482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2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16.emf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3316" y="116633"/>
            <a:ext cx="8648700" cy="109342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самостоятельной деятельности старших дошкольников в групповых центрах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путем</a:t>
            </a:r>
            <a:r>
              <a:rPr lang="ru-RU" sz="15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доски задач в ходе реализации технологии «План-дело-анализ»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3" y="1052736"/>
            <a:ext cx="8636000" cy="16827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33363" y="2852359"/>
            <a:ext cx="8636000" cy="15127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79367" y="1076367"/>
            <a:ext cx="1956386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 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26980" y="4531445"/>
            <a:ext cx="8621713" cy="7200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Повысить качество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самостоятельной деятельности детей посредством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использования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доски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задач  не менее чем на 20%                                            к концу мая 2020 года.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2942590"/>
            <a:ext cx="2799482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процесса: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36538" y="4470400"/>
            <a:ext cx="138818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235752" y="1165876"/>
            <a:ext cx="52885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органа местного  самоуправления: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</a:t>
            </a: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с.Терновка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создания педагогом ситуации для выдвижения идей на детском совете  до анализа самостоятельной деятельности детей на итоговом сборе.</a:t>
            </a: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 проекта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04.03.2020 г.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проекта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26.05.2020 г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60350" y="3213970"/>
            <a:ext cx="8498682" cy="106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Дети испытывают затруднения  в определении темы дня.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Излишнее в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мешательство педагога в самостоятельную работу детей.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Дети не умеют самостоятельно планировать свою деятельность.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Недостаточно сформированы навыки самоопределения у  детей.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 детей недостаточно сформировано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понимание ответственности за свой выбор, действия и результаты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47650" y="5373216"/>
            <a:ext cx="8621713" cy="13155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384885" y="5514156"/>
            <a:ext cx="174534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492" y="5857751"/>
            <a:ext cx="8612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1.Повышена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роль детей в планировании самостоятельной деятельности.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Сформирована ответственность  за свой выбор, действия и результат.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3.Дети имеют возможность в любой момент включаться в самостоятельную деятельность  в центрах активности.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4. Развиты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общеучебные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навыки, познавательные интересы и потребности  детей. 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10059"/>
            <a:ext cx="1232097" cy="12828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3652"/>
            <a:ext cx="918947" cy="126188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85775" y="3930515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4475" y="1210195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88251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5078702" y="1694259"/>
            <a:ext cx="1525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Непопулярные центры активности дооснащены разнообразными материалами.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702719" y="153963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220072" y="141890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2123728" y="4237563"/>
            <a:ext cx="16188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5436096" y="4237563"/>
            <a:ext cx="9655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2538073" y="4465399"/>
            <a:ext cx="17486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 у детей  умений фиксировать результаты своей деятельности.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078702" y="4437112"/>
            <a:ext cx="20162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детьми доски задач для развития умения фиксировать результаты своей деятельности.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542835" y="1816716"/>
            <a:ext cx="18502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центры активности востребованы дошкольниками в равной степени.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63" name="Picture 7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95" y="1989623"/>
            <a:ext cx="61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64" name="Picture 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52" y="4820830"/>
            <a:ext cx="61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52" name="Picture 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9" y="1726760"/>
            <a:ext cx="1335690" cy="1774248"/>
          </a:xfrm>
          <a:prstGeom prst="rect">
            <a:avLst/>
          </a:prstGeom>
          <a:noFill/>
          <a:ln w="12700">
            <a:solidFill>
              <a:srgbClr val="F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54" name="Picture 1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47" y="4237563"/>
            <a:ext cx="1457325" cy="1944687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57" name="Picture 16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1" y="4237563"/>
            <a:ext cx="1394046" cy="1855733"/>
          </a:xfrm>
          <a:prstGeom prst="rect">
            <a:avLst/>
          </a:prstGeom>
          <a:noFill/>
          <a:ln w="12700">
            <a:solidFill>
              <a:srgbClr val="F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C:\Users\elena\Downloads\IMG-cd38760fa0a11656c252d2896bf8993e-V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74" y="1694259"/>
            <a:ext cx="2000374" cy="151871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rgbClr val="FF99FF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182" y="1905000"/>
            <a:ext cx="131000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3663" y="1522413"/>
            <a:ext cx="2200274" cy="803275"/>
          </a:xfrm>
          <a:prstGeom prst="rect">
            <a:avLst/>
          </a:prstGeom>
          <a:solidFill>
            <a:srgbClr val="FF99FF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технологии «План-дело-анализ»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(март 2020 г.)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622675" y="2686050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5725" y="2564904"/>
            <a:ext cx="2208212" cy="722809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(утренний сбор), работа с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«моделью трёх вопросов»,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>
            <a:endCxn id="55" idx="2"/>
          </p:cNvCxnSpPr>
          <p:nvPr/>
        </p:nvCxnSpPr>
        <p:spPr>
          <a:xfrm flipV="1">
            <a:off x="2293938" y="2986882"/>
            <a:ext cx="1328737" cy="555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622675" y="3475437"/>
            <a:ext cx="755650" cy="57772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663" y="3429001"/>
            <a:ext cx="2200274" cy="683418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действий, выбор места работы и партнеров, мин 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293937" y="3764300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115300" y="1411809"/>
            <a:ext cx="936625" cy="93662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03763" y="1556792"/>
            <a:ext cx="2389187" cy="913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технологии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«План-дело-анализ»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(май 2020 г.)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137525" y="2713037"/>
            <a:ext cx="831850" cy="601663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95838" y="2564904"/>
            <a:ext cx="2216150" cy="722809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(утренний сбор), работа с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«моделью трёх вопросов», мин</a:t>
            </a:r>
          </a:p>
        </p:txBody>
      </p:sp>
      <p:cxnSp>
        <p:nvCxnSpPr>
          <p:cNvPr id="52" name="Прямая соединительная линия 51"/>
          <p:cNvCxnSpPr>
            <a:endCxn id="50" idx="2"/>
          </p:cNvCxnSpPr>
          <p:nvPr/>
        </p:nvCxnSpPr>
        <p:spPr>
          <a:xfrm flipV="1">
            <a:off x="6996385" y="3013869"/>
            <a:ext cx="1141140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8175625" y="3467820"/>
            <a:ext cx="793750" cy="613717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95838" y="3429002"/>
            <a:ext cx="2216150" cy="683418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действий, выбор места работы и партнеров, мин 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092950" y="3770711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85724" y="692696"/>
            <a:ext cx="9058275" cy="616413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467544" y="80765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762673" y="807650"/>
            <a:ext cx="3238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4300" y="4291013"/>
            <a:ext cx="2179638" cy="650155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в центрах активности,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293938" y="4581128"/>
            <a:ext cx="1262857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293938" y="5301208"/>
            <a:ext cx="132873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3649291" y="5085183"/>
            <a:ext cx="755650" cy="610767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3622675" y="4280295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10800000" flipV="1">
            <a:off x="4795838" y="4291012"/>
            <a:ext cx="2216150" cy="590945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в центрах активности, мин</a:t>
            </a:r>
          </a:p>
        </p:txBody>
      </p:sp>
      <p:sp>
        <p:nvSpPr>
          <p:cNvPr id="67" name="Прямоугольник 66"/>
          <p:cNvSpPr/>
          <p:nvPr/>
        </p:nvSpPr>
        <p:spPr>
          <a:xfrm rot="10800000" flipV="1">
            <a:off x="4795838" y="5085181"/>
            <a:ext cx="2216150" cy="610767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самостоятельной деятельности детей на итоговом сборе,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104063" y="4571602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26288" y="5301607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Блок-схема: узел 78"/>
          <p:cNvSpPr/>
          <p:nvPr/>
        </p:nvSpPr>
        <p:spPr>
          <a:xfrm>
            <a:off x="8175625" y="4994349"/>
            <a:ext cx="793750" cy="613717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8137525" y="4232907"/>
            <a:ext cx="793750" cy="61165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10800000" flipV="1">
            <a:off x="158748" y="5093568"/>
            <a:ext cx="2135190" cy="711696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самостоятельной деятельности детей на итоговом сборе,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6319" y="6370134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11</a:t>
            </a:fld>
            <a:endParaRPr lang="ru-RU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1507030"/>
            <a:ext cx="38711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ЭФФЕКТЫ:</a:t>
            </a:r>
            <a:r>
              <a:rPr lang="ru-RU" alt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 </a:t>
            </a:r>
            <a:endParaRPr lang="ru-RU" altLang="ru-RU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роли детей в планировании самостоятельной деятельности за счёт использования доски задач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у детей ответственности за свой выбор, действия и результат в ходе реализации технологии «План-дело-анализ»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F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8897" y="1855922"/>
            <a:ext cx="372725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521128" y="3140968"/>
            <a:ext cx="365135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628801"/>
            <a:ext cx="1584176" cy="1296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5442" y="185592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-25%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57301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 мин.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протекания процесса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6319" y="6370134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12</a:t>
            </a:fld>
            <a:endParaRPr lang="ru-RU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315913" y="3584673"/>
            <a:ext cx="8621712" cy="26526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15913" y="872251"/>
            <a:ext cx="8597230" cy="2136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497412" y="875635"/>
            <a:ext cx="213773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19292" y="3694588"/>
            <a:ext cx="2179674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459237" y="2524144"/>
            <a:ext cx="120645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Черняева </a:t>
            </a:r>
            <a:r>
              <a:rPr lang="ru-RU" altLang="ru-RU" sz="1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аталья Евгеньевна,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endParaRPr lang="ru-RU" altLang="ru-RU" sz="1000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531791" y="914986"/>
            <a:ext cx="1538288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485951" y="2455960"/>
            <a:ext cx="142718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Осокина Елена Владимировна,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667712" y="914986"/>
            <a:ext cx="2216656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467544" y="5579368"/>
            <a:ext cx="122413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Татьяна Николаевна, воспитатель</a:t>
            </a:r>
            <a:endParaRPr lang="ru-RU" altLang="ru-RU" sz="1000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6122761" y="5579367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Блинкова Елена Алексеевна,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altLang="ru-RU" sz="1000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3459237" y="5632748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</a:t>
            </a: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Зоя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Викторовна,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altLang="ru-RU" sz="1000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147643"/>
            <a:ext cx="928737" cy="127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7927"/>
            <a:ext cx="998549" cy="146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70" y="1183421"/>
            <a:ext cx="926679" cy="120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2200"/>
            <a:ext cx="1963587" cy="131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09" y="4040712"/>
            <a:ext cx="1029792" cy="149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39" y="4053587"/>
            <a:ext cx="1006283" cy="149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624498" y="1622955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09281" y="1622955"/>
            <a:ext cx="61504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 </a:t>
            </a:r>
            <a:r>
              <a:rPr lang="ru-RU" sz="900" b="1" dirty="0" smtClean="0">
                <a:solidFill>
                  <a:prstClr val="white"/>
                </a:solidFill>
              </a:rPr>
              <a:t>5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04354" y="345795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</a:t>
            </a:r>
            <a:r>
              <a:rPr lang="ru-RU" sz="900" b="1" dirty="0" smtClean="0">
                <a:solidFill>
                  <a:prstClr val="white"/>
                </a:solidFill>
              </a:rPr>
              <a:t>7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50971" y="3457957"/>
            <a:ext cx="653134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</a:t>
            </a:r>
            <a:r>
              <a:rPr lang="ru-RU" sz="900" b="1" dirty="0" smtClean="0">
                <a:solidFill>
                  <a:prstClr val="white"/>
                </a:solidFill>
              </a:rPr>
              <a:t>10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19582" y="1582758"/>
            <a:ext cx="503238" cy="275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9846" y="161550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764705"/>
            <a:ext cx="9144000" cy="720080"/>
          </a:xfrm>
        </p:spPr>
        <p:txBody>
          <a:bodyPr/>
          <a:lstStyle/>
          <a:p>
            <a:pPr eaLnBrk="1" hangingPunct="1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 самостоятельной деятельности старших дошкольников в групповых центрах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путем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доски задач в ходе реализации технологии «План-дело-анализ»»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5753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340341" y="2440964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096657" y="244096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5852" y="6423180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84-109 мин.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2258" y="346639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</a:t>
            </a:r>
            <a:r>
              <a:rPr lang="ru-RU" sz="900" b="1" dirty="0" smtClean="0">
                <a:solidFill>
                  <a:prstClr val="white"/>
                </a:solidFill>
              </a:rPr>
              <a:t>6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88282" y="5278868"/>
            <a:ext cx="5384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cs typeface="Arial" pitchFamily="34" charset="0"/>
              </a:rPr>
              <a:t>1.   Трудности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Arial" pitchFamily="34" charset="0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cs typeface="Arial" pitchFamily="34" charset="0"/>
              </a:rPr>
              <a:t>определении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Arial" pitchFamily="34" charset="0"/>
              </a:rPr>
              <a:t>темы дня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Arial" pitchFamily="34" charset="0"/>
              </a:rPr>
              <a:t>2.   В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rPr>
              <a:t>мешательство педагога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rPr>
              <a:t>в самостоятельную работу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rPr>
              <a:t>детей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cs typeface="Arial" pitchFamily="34" charset="0"/>
              </a:rPr>
              <a:t>3.   Трудности детей в планировании собственной деятельности</a:t>
            </a:r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Arial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Arial" pitchFamily="34" charset="0"/>
              </a:rPr>
              <a:t>Недостаточно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Arial" pitchFamily="34" charset="0"/>
              </a:rPr>
              <a:t>сформированы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Arial" pitchFamily="34" charset="0"/>
              </a:rPr>
              <a:t>навыки самоопределения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Arial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Arial" pitchFamily="34" charset="0"/>
              </a:rPr>
              <a:t>у 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Arial" pitchFamily="34" charset="0"/>
              </a:rPr>
              <a:t>детей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Arial" pitchFamily="34" charset="0"/>
              </a:rPr>
              <a:t>Не все центры активности востребованы дошкольниками в равной степени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Arial" pitchFamily="34" charset="0"/>
              </a:rPr>
              <a:t>Несформированность умений фиксировать результаты своей деятельности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547664" y="2463864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6748" y="2009243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ВХОД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676134" y="3661497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ВЫХОД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69" y="4203267"/>
            <a:ext cx="526984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73" y="2316716"/>
            <a:ext cx="734238" cy="10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" y="3959908"/>
            <a:ext cx="698410" cy="115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82406"/>
              </p:ext>
            </p:extLst>
          </p:nvPr>
        </p:nvGraphicFramePr>
        <p:xfrm>
          <a:off x="1954055" y="1849416"/>
          <a:ext cx="1406372" cy="142548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406372"/>
              </a:tblGrid>
              <a:tr h="219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4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Обсуждение на детском совете  возможных вариантов идей для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 темы дня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9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7-10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45094"/>
              </p:ext>
            </p:extLst>
          </p:nvPr>
        </p:nvGraphicFramePr>
        <p:xfrm>
          <a:off x="3796713" y="1951984"/>
          <a:ext cx="1279343" cy="129924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9343"/>
              </a:tblGrid>
              <a:tr h="210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 дети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86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«моделью трех вопросов»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84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31544"/>
              </p:ext>
            </p:extLst>
          </p:nvPr>
        </p:nvGraphicFramePr>
        <p:xfrm>
          <a:off x="7099107" y="1960035"/>
          <a:ext cx="1277466" cy="131265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7466"/>
              </a:tblGrid>
              <a:tr h="242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 дети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67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Обсуждение оборудования и расходных материалов в центрах активности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92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мин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28337"/>
              </p:ext>
            </p:extLst>
          </p:nvPr>
        </p:nvGraphicFramePr>
        <p:xfrm>
          <a:off x="2260321" y="3818321"/>
          <a:ext cx="1293540" cy="1257104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93540"/>
              </a:tblGrid>
              <a:tr h="244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61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В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ыбор места работы и партнеров</a:t>
                      </a:r>
                    </a:p>
                    <a:p>
                      <a:pPr algn="ctr"/>
                      <a:endParaRPr kumimoji="0" lang="ru-RU" sz="9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kumimoji="0" lang="ru-RU" sz="9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51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6 -7  </a:t>
                      </a: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6" name="Стрелка вправо 95"/>
          <p:cNvSpPr/>
          <p:nvPr/>
        </p:nvSpPr>
        <p:spPr>
          <a:xfrm>
            <a:off x="3553861" y="4217916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1887845" y="2861915"/>
            <a:ext cx="468922" cy="50641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0" name="Пятно 1 49"/>
          <p:cNvSpPr/>
          <p:nvPr/>
        </p:nvSpPr>
        <p:spPr>
          <a:xfrm>
            <a:off x="3779826" y="2970063"/>
            <a:ext cx="453285" cy="3852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2</a:t>
            </a:r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54824"/>
              </p:ext>
            </p:extLst>
          </p:nvPr>
        </p:nvGraphicFramePr>
        <p:xfrm>
          <a:off x="3906292" y="3826753"/>
          <a:ext cx="1394075" cy="121269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94075"/>
              </a:tblGrid>
              <a:tr h="217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66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Самостоятельная деятельность  в центрах активности </a:t>
                      </a:r>
                      <a:endParaRPr kumimoji="0" lang="ru-RU" sz="900" b="1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17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20-25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" name="Пятно 1 35"/>
          <p:cNvSpPr/>
          <p:nvPr/>
        </p:nvSpPr>
        <p:spPr>
          <a:xfrm>
            <a:off x="3124432" y="4781957"/>
            <a:ext cx="500066" cy="50641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4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46177"/>
              </p:ext>
            </p:extLst>
          </p:nvPr>
        </p:nvGraphicFramePr>
        <p:xfrm>
          <a:off x="367372" y="1928782"/>
          <a:ext cx="1219422" cy="134566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19422"/>
              </a:tblGrid>
              <a:tr h="240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36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ситуации для выдвижения идей</a:t>
                      </a:r>
                    </a:p>
                    <a:p>
                      <a:pPr algn="ctr"/>
                      <a:endParaRPr kumimoji="0" lang="ru-RU" sz="9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kumimoji="0" lang="ru-RU" sz="9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28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 </a:t>
                      </a: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45946"/>
              </p:ext>
            </p:extLst>
          </p:nvPr>
        </p:nvGraphicFramePr>
        <p:xfrm>
          <a:off x="7377538" y="3799357"/>
          <a:ext cx="1277466" cy="126643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7466"/>
              </a:tblGrid>
              <a:tr h="313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 дети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57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самостоятельной деятельности детей на итоговом сборе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13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02" y="4870467"/>
            <a:ext cx="476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55978"/>
              </p:ext>
            </p:extLst>
          </p:nvPr>
        </p:nvGraphicFramePr>
        <p:xfrm>
          <a:off x="745262" y="3790624"/>
          <a:ext cx="1162442" cy="1254233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162442"/>
              </a:tblGrid>
              <a:tr h="29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61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Планирование  действий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9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8 - 9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1878068" y="4203267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5840" y="3457959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</a:t>
            </a:r>
            <a:r>
              <a:rPr lang="ru-RU" sz="900" b="1" dirty="0" smtClean="0">
                <a:solidFill>
                  <a:prstClr val="white"/>
                </a:solidFill>
              </a:rPr>
              <a:t>9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55" name="Пятно 1 54"/>
          <p:cNvSpPr/>
          <p:nvPr/>
        </p:nvSpPr>
        <p:spPr>
          <a:xfrm>
            <a:off x="4870014" y="4769748"/>
            <a:ext cx="453285" cy="3852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2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13193"/>
              </p:ext>
            </p:extLst>
          </p:nvPr>
        </p:nvGraphicFramePr>
        <p:xfrm>
          <a:off x="5449088" y="1955334"/>
          <a:ext cx="1277466" cy="131265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7466"/>
              </a:tblGrid>
              <a:tr h="242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67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Фиксирование   детских идей (печатными буквами или графически)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92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8" name="Пятно 1 57"/>
          <p:cNvSpPr/>
          <p:nvPr/>
        </p:nvSpPr>
        <p:spPr>
          <a:xfrm>
            <a:off x="3876910" y="4769748"/>
            <a:ext cx="453285" cy="3852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59" name="Стрелка вправо 58"/>
          <p:cNvSpPr/>
          <p:nvPr/>
        </p:nvSpPr>
        <p:spPr>
          <a:xfrm>
            <a:off x="6758836" y="2486207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272872" y="1602769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61" name="Пятно 1 60"/>
          <p:cNvSpPr/>
          <p:nvPr/>
        </p:nvSpPr>
        <p:spPr>
          <a:xfrm>
            <a:off x="1496890" y="4462289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80632"/>
              </p:ext>
            </p:extLst>
          </p:nvPr>
        </p:nvGraphicFramePr>
        <p:xfrm>
          <a:off x="5657585" y="3791037"/>
          <a:ext cx="1277466" cy="1239293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7466"/>
              </a:tblGrid>
              <a:tr h="286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 дети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57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Фиксирование результата деятельности в центрах активности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13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4" name="Пятно 1 63"/>
          <p:cNvSpPr/>
          <p:nvPr/>
        </p:nvSpPr>
        <p:spPr>
          <a:xfrm>
            <a:off x="5561661" y="4912453"/>
            <a:ext cx="453285" cy="3852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6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81" y="4177797"/>
            <a:ext cx="523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82" y="3454483"/>
            <a:ext cx="523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12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686800" cy="5508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84204968"/>
              </p:ext>
            </p:extLst>
          </p:nvPr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ятно 1 10"/>
          <p:cNvSpPr/>
          <p:nvPr/>
        </p:nvSpPr>
        <p:spPr>
          <a:xfrm>
            <a:off x="1716569" y="5524737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3929066"/>
            <a:ext cx="1435030" cy="357190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7461" y="1844824"/>
            <a:ext cx="1502479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852473" y="5314561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2518027" y="5314561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3086081" y="5594736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3688145" y="5268905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2917080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  <a:latin typeface="Times New Roman"/>
              </a:rPr>
              <a:t>Трудности 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в определении темы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</a:rPr>
              <a:t>дня</a:t>
            </a:r>
          </a:p>
          <a:p>
            <a:pPr lvl="0"/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AutoNum type="arabicPeriod" startAt="2"/>
            </a:pP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В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мешательство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педагога в самостоятельную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работу детей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AutoNum type="arabicPeriod" startAt="3"/>
            </a:pPr>
            <a:r>
              <a:rPr lang="ru-RU" sz="1200" b="1" dirty="0" smtClean="0">
                <a:solidFill>
                  <a:prstClr val="black"/>
                </a:solidFill>
                <a:latin typeface="Times New Roman"/>
              </a:rPr>
              <a:t>Трудности 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детей в планировании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</a:rPr>
              <a:t>собственной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</a:rPr>
              <a:t>      деятельности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28600" lvl="0" indent="-228600">
              <a:buFontTx/>
              <a:buAutoNum type="arabicPeriod" startAt="4"/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</a:rPr>
              <a:t>Недостаточно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сформированы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</a:rPr>
              <a:t>навыки самоопределения  у 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детей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28600" lvl="0" indent="-228600">
              <a:buFontTx/>
              <a:buAutoNum type="arabicPeriod" startAt="5"/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</a:rPr>
              <a:t>Не все центры активности востребованы дошкольниками в равной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степени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28600" lvl="0" indent="-228600">
              <a:buFontTx/>
              <a:buAutoNum type="arabicPeriod" startAt="6"/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</a:rPr>
              <a:t>Несформированность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у детей умений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</a:rPr>
              <a:t>фиксировать результаты своей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деятельности</a:t>
            </a:r>
            <a:endParaRPr lang="ru-RU" b="1" dirty="0"/>
          </a:p>
        </p:txBody>
      </p:sp>
      <p:sp>
        <p:nvSpPr>
          <p:cNvPr id="20" name="Пятно 1 19"/>
          <p:cNvSpPr/>
          <p:nvPr/>
        </p:nvSpPr>
        <p:spPr>
          <a:xfrm>
            <a:off x="4421816" y="5568896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1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931224" cy="5217444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CBC3-7457-4C0F-B76F-C1DD2B9B562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496944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678592"/>
              </p:ext>
            </p:extLst>
          </p:nvPr>
        </p:nvGraphicFramePr>
        <p:xfrm>
          <a:off x="107503" y="1052737"/>
          <a:ext cx="8856986" cy="490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447"/>
                <a:gridCol w="3832314"/>
                <a:gridCol w="2016225"/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</a:t>
                      </a:r>
                      <a:endParaRPr lang="ru-RU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(мин.,  %)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2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  <a:latin typeface="Times New Roman"/>
                        </a:rPr>
                        <a:t>Трудности в определении темы дня на детском совете  при реализации технологии    «План-дело-анализ»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визуальных карточек-подсказок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ru-RU" sz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мин.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59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Arial" pitchFamily="34" charset="0"/>
                        </a:rPr>
                        <a:t>В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Arial" pitchFamily="34" charset="0"/>
                        </a:rPr>
                        <a:t>мешательство педагога в самостоятельную работу детей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заседании МО ДОО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вопроса о  формах взаимодействия педагогов с детьми в ходе реализации технологии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«План-дело-анализ»</a:t>
                      </a:r>
                    </a:p>
                  </a:txBody>
                  <a:tcPr marL="68580" marR="68580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 мин.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766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тематического мастер-класса для педагогов ДОО, разъясняющего роль педагога (в качестве модератора, ассистента или помощника)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20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детей в планировании собственной деятельности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Обучение детей планирующей деятельности в деловой игре «Я выбираю» через внедрение доски задач</a:t>
                      </a:r>
                      <a:endParaRPr lang="ru-RU" sz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мин.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</a:rPr>
                        <a:t>Не все центры активности востребованы дошкольниками в равной степени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Дооснащение непопулярных центров активности разнообразными материалами для повышения  привлекательности этих центров с учетом темы недели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20%-40%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9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Несформированность умений фиксировать результаты своей деятельности</a:t>
                      </a:r>
                      <a:endParaRPr lang="ru-RU" sz="1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детьми доски задач для развития умений фиксировать результаты своей деятельности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30%-40%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42600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876911" y="1615499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720760" y="1598379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16196" y="3780109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130464" y="3799766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7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73479" y="1598379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5349" y="170150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764705"/>
            <a:ext cx="9144000" cy="720080"/>
          </a:xfrm>
        </p:spPr>
        <p:txBody>
          <a:bodyPr/>
          <a:lstStyle/>
          <a:p>
            <a:pPr eaLnBrk="1" hangingPunct="1">
              <a:tabLst>
                <a:tab pos="630238" algn="l"/>
              </a:tabLst>
            </a:pPr>
            <a:r>
              <a:rPr lang="ru-RU" sz="1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1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</a:t>
            </a:r>
            <a:r>
              <a:rPr lang="ru-RU" sz="1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процесса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 самостоятельной деятельности старших дошкольников в групповых центрах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путем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доски задач в ходе реализации технологии «План-дело-анализ»»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5753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</a:t>
            </a:r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БУДЕТ»)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614979" y="2439378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462383" y="244096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822309" y="6146181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58-82 мин.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9267" y="376908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61388" y="6448282"/>
            <a:ext cx="317524" cy="332656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flipH="1" flipV="1">
            <a:off x="8097786" y="5472750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839140" y="2450186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19846" y="2123561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</a:t>
            </a:r>
            <a:endParaRPr lang="ru-RU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287036" y="4044341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49" y="2599540"/>
            <a:ext cx="734238" cy="10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9" y="4356494"/>
            <a:ext cx="698410" cy="115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689892"/>
              </p:ext>
            </p:extLst>
          </p:nvPr>
        </p:nvGraphicFramePr>
        <p:xfrm>
          <a:off x="2245531" y="1988841"/>
          <a:ext cx="1462373" cy="132792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462373"/>
              </a:tblGrid>
              <a:tr h="205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97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Обсуждение на детском совете  возможных вариантов идей для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 темы дня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22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46905"/>
              </p:ext>
            </p:extLst>
          </p:nvPr>
        </p:nvGraphicFramePr>
        <p:xfrm>
          <a:off x="4070222" y="1992915"/>
          <a:ext cx="1425733" cy="129206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425733"/>
              </a:tblGrid>
              <a:tr h="24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 дети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28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«моделью трех вопросов»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20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68346"/>
              </p:ext>
            </p:extLst>
          </p:nvPr>
        </p:nvGraphicFramePr>
        <p:xfrm>
          <a:off x="5814814" y="1958742"/>
          <a:ext cx="1362700" cy="1319689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62700"/>
              </a:tblGrid>
              <a:tr h="246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 дети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61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Обсуждение оборудования и расходных материалов в центрах активности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96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135862"/>
              </p:ext>
            </p:extLst>
          </p:nvPr>
        </p:nvGraphicFramePr>
        <p:xfrm>
          <a:off x="2678533" y="4122180"/>
          <a:ext cx="1257930" cy="139629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57930"/>
              </a:tblGrid>
              <a:tr h="298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44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ыбор места работы и партнеров</a:t>
                      </a:r>
                      <a:endParaRPr kumimoji="0" lang="ru-RU" sz="9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52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6" name="Стрелка вправо 95"/>
          <p:cNvSpPr/>
          <p:nvPr/>
        </p:nvSpPr>
        <p:spPr>
          <a:xfrm>
            <a:off x="5620741" y="4565955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200319"/>
              </p:ext>
            </p:extLst>
          </p:nvPr>
        </p:nvGraphicFramePr>
        <p:xfrm>
          <a:off x="4336485" y="4140472"/>
          <a:ext cx="1253388" cy="136617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53388"/>
              </a:tblGrid>
              <a:tr h="257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50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Самостоятельная деятельность  в центрах активности </a:t>
                      </a:r>
                      <a:endParaRPr kumimoji="0" lang="ru-RU" sz="900" b="1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57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30 - 40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3981"/>
              </p:ext>
            </p:extLst>
          </p:nvPr>
        </p:nvGraphicFramePr>
        <p:xfrm>
          <a:off x="477761" y="1988714"/>
          <a:ext cx="1343791" cy="1333127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43791"/>
              </a:tblGrid>
              <a:tr h="284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88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ситуации для выдвижения идей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 </a:t>
                      </a: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64018"/>
              </p:ext>
            </p:extLst>
          </p:nvPr>
        </p:nvGraphicFramePr>
        <p:xfrm>
          <a:off x="6004004" y="4165759"/>
          <a:ext cx="1277466" cy="139422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7466"/>
              </a:tblGrid>
              <a:tr h="27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 дети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57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самостоятельной деятельности детей на итоговом сборе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45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7-10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83426"/>
              </p:ext>
            </p:extLst>
          </p:nvPr>
        </p:nvGraphicFramePr>
        <p:xfrm>
          <a:off x="1047632" y="4096876"/>
          <a:ext cx="1277466" cy="145845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7466"/>
              </a:tblGrid>
              <a:tr h="282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Педагог, дети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40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 доски задач для планирования деятельности в центрах активности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98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2325097" y="458355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3953107" y="4586111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796956" y="3805070"/>
            <a:ext cx="575244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903786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92026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26847" y="1030486"/>
            <a:ext cx="8636000" cy="5125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491914" y="1040239"/>
            <a:ext cx="154341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успеха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493638" y="3258730"/>
            <a:ext cx="20986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Устранили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злишнее вмешательство педагога в самостоятельную деятельность детей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атруднения у детей в определении темы дня.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3129037" y="3284984"/>
            <a:ext cx="23790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Предоставили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возможность в любой момент включать в самостоятельную деятельность в центрах активности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accent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6255279" y="3284984"/>
            <a:ext cx="26171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Сформировали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авыки самоопределения у детей, умение планировать самостоятельную деятельность;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понимание ответственности за свой выбор, действия и результаты.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7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809999" y="1844824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384535" y="1761400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92" name="Picture 1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80758"/>
            <a:ext cx="1440160" cy="1814476"/>
          </a:xfrm>
          <a:prstGeom prst="rect">
            <a:avLst/>
          </a:prstGeom>
          <a:noFill/>
          <a:ln w="12700">
            <a:solidFill>
              <a:srgbClr val="F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9" name="Picture 1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423523"/>
            <a:ext cx="1368152" cy="1771712"/>
          </a:xfrm>
          <a:prstGeom prst="rect">
            <a:avLst/>
          </a:prstGeom>
          <a:noFill/>
          <a:ln w="12700">
            <a:solidFill>
              <a:srgbClr val="F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01" name="Picture 1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8" y="1423523"/>
            <a:ext cx="1356705" cy="1771711"/>
          </a:xfrm>
          <a:prstGeom prst="rect">
            <a:avLst/>
          </a:prstGeom>
          <a:noFill/>
          <a:ln w="12700">
            <a:solidFill>
              <a:srgbClr val="F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44475" y="3971975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96863" y="125182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467544" y="1289147"/>
            <a:ext cx="188251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5042878" y="1677747"/>
            <a:ext cx="15578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визуальные карточки-подсказки.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680641" y="1531459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188605" y="141890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1835696" y="4099063"/>
            <a:ext cx="1906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5205585" y="400304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8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 flipH="1">
            <a:off x="2051719" y="4509120"/>
            <a:ext cx="16908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мешательство педагога в самостоятельную деятельность детей.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704441" y="4285841"/>
            <a:ext cx="18962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заседании МО ДОО вопроса о формах взаимодействия педагогов с детьми в ходе реализации технологии «План-дело-анализ». </a:t>
            </a:r>
          </a:p>
          <a:p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196622" y="1816716"/>
            <a:ext cx="2196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определении темы дня на детском совете при реализации технологии «План-дело-анализ».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319502" y="2156753"/>
            <a:ext cx="59072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71753" y="4785596"/>
            <a:ext cx="59072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25" name="Picture 1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4" y="1769031"/>
            <a:ext cx="1689100" cy="1456968"/>
          </a:xfrm>
          <a:prstGeom prst="rect">
            <a:avLst/>
          </a:prstGeom>
          <a:noFill/>
          <a:ln w="12700">
            <a:solidFill>
              <a:srgbClr val="F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7" name="Picture 15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69031"/>
            <a:ext cx="1685472" cy="145696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0" name="Picture 1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1" y="4145485"/>
            <a:ext cx="1462578" cy="1947812"/>
          </a:xfrm>
          <a:prstGeom prst="rect">
            <a:avLst/>
          </a:prstGeom>
          <a:noFill/>
          <a:ln w="12700">
            <a:solidFill>
              <a:srgbClr val="F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3" name="Picture 185" descr="C:\Users\elena\Downloads\IMG-f19af43d5c9a2d5322d5d482036f3e43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90" y="4237563"/>
            <a:ext cx="1542529" cy="185573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44475" y="3971975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96863" y="125182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467544" y="1289147"/>
            <a:ext cx="188251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5042878" y="1677747"/>
            <a:ext cx="15578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тематического мастер-класса для педагогов ДОО, разъясняющего роль педагога (в качестве модератора, ассистента или помощника).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680641" y="1531459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188605" y="141890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1835696" y="4099063"/>
            <a:ext cx="1906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5205585" y="400304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 flipH="1">
            <a:off x="2051719" y="4509120"/>
            <a:ext cx="16908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детей в планировании собственной деятельности.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704441" y="4285841"/>
            <a:ext cx="18962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планированию деятельности в деловой игре «Я выбираю» через внедрение доски задач.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196622" y="1816716"/>
            <a:ext cx="21964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Вмешательство педагога в самостоятельную работу детей.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319502" y="2156753"/>
            <a:ext cx="59072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71753" y="4785596"/>
            <a:ext cx="59072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1" y="1669570"/>
            <a:ext cx="1509388" cy="1831437"/>
          </a:xfrm>
          <a:prstGeom prst="rect">
            <a:avLst/>
          </a:prstGeom>
          <a:noFill/>
          <a:ln w="9525">
            <a:solidFill>
              <a:srgbClr val="FF37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3" y="4145485"/>
            <a:ext cx="1460859" cy="19478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9665"/>
            <a:ext cx="1532865" cy="187134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 descr="F:\БП!!!!!\!!!БП 2 ТЕРНОВКА  ПЛАН-ДЕЛО-АНАЛИЗ\04-06-2020_11-11-50\IMG-3096865d40d9c6c331b9e76a34d20adf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5" y="4376062"/>
            <a:ext cx="1406191" cy="1240686"/>
          </a:xfrm>
          <a:prstGeom prst="rect">
            <a:avLst/>
          </a:prstGeom>
          <a:noFill/>
          <a:ln w="12700">
            <a:solidFill>
              <a:srgbClr val="E6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1166</Words>
  <Application>Microsoft Office PowerPoint</Application>
  <PresentationFormat>Экран (4:3)</PresentationFormat>
  <Paragraphs>304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1_Тема Office</vt:lpstr>
      <vt:lpstr>2_Тема Office</vt:lpstr>
      <vt:lpstr>think-cell Slide</vt:lpstr>
      <vt:lpstr>Паспорт проекта  «Оптимизация самостоятельной деятельности старших дошкольников в групповых центрах активности путем внедрения доски задач в ходе реализации технологии «План-дело-анализ»»</vt:lpstr>
      <vt:lpstr>Команда проекта </vt:lpstr>
      <vt:lpstr>Карта текущего состояния процесса «Оптимизация  самостоятельной деятельности старших дошкольников в групповых центрах активности путем внедрения доски задач в ходе реализации технологии «План-дело-анализ»» </vt:lpstr>
      <vt:lpstr>Пирамида проблем</vt:lpstr>
      <vt:lpstr>Презентация PowerPoint</vt:lpstr>
      <vt:lpstr>Карта целевого состояния процесса «Оптимизация  самостоятельной деятельности старших дошкольников в групповых центрах активности путем внедрения доски задач в ходе реализации технологии «План-дело-анализ»»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elena</cp:lastModifiedBy>
  <cp:revision>188</cp:revision>
  <cp:lastPrinted>2019-10-25T10:22:43Z</cp:lastPrinted>
  <dcterms:created xsi:type="dcterms:W3CDTF">2018-08-20T14:01:12Z</dcterms:created>
  <dcterms:modified xsi:type="dcterms:W3CDTF">2020-06-25T19:46:04Z</dcterms:modified>
</cp:coreProperties>
</file>