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71" r:id="rId6"/>
    <p:sldId id="262" r:id="rId7"/>
    <p:sldId id="261" r:id="rId8"/>
    <p:sldId id="263" r:id="rId9"/>
    <p:sldId id="265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3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dirty="0" smtClean="0">
            <a:solidFill>
              <a:schemeClr val="bg1"/>
            </a:solidFill>
          </a:endParaRPr>
        </a:p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chemeClr val="bg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 custScaleY="89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 custScaleY="98388" custLinFactNeighborX="-711" custLinFactNeighborY="18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ScaleY="114973" custLinFactNeighborY="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B274D3-1F91-4EFF-B6A3-8870A89B587D}" type="presOf" srcId="{3F883D72-AB51-44A3-BB69-C25E95E42149}" destId="{CC9EFA65-A778-457A-93C6-B9548DB6D4C8}" srcOrd="0" destOrd="0" presId="urn:microsoft.com/office/officeart/2005/8/layout/pyramid1"/>
    <dgm:cxn modelId="{889F82A0-1C50-42B0-B24A-2C7883BBA769}" type="presOf" srcId="{BE6152E8-A7B0-429C-AE48-E84F07208D3F}" destId="{AE7E8AE7-164D-44BD-BE40-BDE74B4818F7}" srcOrd="1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C9A9A297-97DB-480C-B4AC-63AB8F89C37F}" type="presOf" srcId="{BE6152E8-A7B0-429C-AE48-E84F07208D3F}" destId="{41B0729E-585F-4A7E-A894-AA6DFF53CF58}" srcOrd="0" destOrd="0" presId="urn:microsoft.com/office/officeart/2005/8/layout/pyramid1"/>
    <dgm:cxn modelId="{27441993-F8EC-4ABE-80F2-BC583544B55A}" type="presOf" srcId="{4910AFE8-F8C6-4CA2-8717-10C0C4F9D54E}" destId="{7C3E26E5-8345-4B58-ADD7-8E425EA260AA}" srcOrd="0" destOrd="0" presId="urn:microsoft.com/office/officeart/2005/8/layout/pyramid1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A9F21BC8-F8CB-4B5D-AE32-EAFCE3ED7DFC}" type="presOf" srcId="{2BCEAB64-79E1-4190-90C6-94A8105E1D4B}" destId="{2B7C2DCE-4CF1-4FE5-90E9-E7B7B569F09C}" srcOrd="1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825F97D6-F3D9-4975-AFC5-A4609AD1C33E}" type="presOf" srcId="{2BCEAB64-79E1-4190-90C6-94A8105E1D4B}" destId="{EBBA0041-A843-441C-87AB-8F637576AE6A}" srcOrd="0" destOrd="0" presId="urn:microsoft.com/office/officeart/2005/8/layout/pyramid1"/>
    <dgm:cxn modelId="{0E5B8C12-21E1-4454-8BB3-83107C116E92}" type="presOf" srcId="{3F883D72-AB51-44A3-BB69-C25E95E42149}" destId="{0705155B-A724-47C1-A128-C5DF09EE6B97}" srcOrd="1" destOrd="0" presId="urn:microsoft.com/office/officeart/2005/8/layout/pyramid1"/>
    <dgm:cxn modelId="{982B7654-5FF1-4893-B240-E7CC8C5FD7FD}" type="presParOf" srcId="{7C3E26E5-8345-4B58-ADD7-8E425EA260AA}" destId="{04E3F3C2-2FFE-4908-A86D-328E43B3294A}" srcOrd="0" destOrd="0" presId="urn:microsoft.com/office/officeart/2005/8/layout/pyramid1"/>
    <dgm:cxn modelId="{6DE2B36C-1E0F-4510-A69E-0867EE47C1F4}" type="presParOf" srcId="{04E3F3C2-2FFE-4908-A86D-328E43B3294A}" destId="{41B0729E-585F-4A7E-A894-AA6DFF53CF58}" srcOrd="0" destOrd="0" presId="urn:microsoft.com/office/officeart/2005/8/layout/pyramid1"/>
    <dgm:cxn modelId="{2A824822-F586-45A1-846B-B2CAAA93F4BB}" type="presParOf" srcId="{04E3F3C2-2FFE-4908-A86D-328E43B3294A}" destId="{AE7E8AE7-164D-44BD-BE40-BDE74B4818F7}" srcOrd="1" destOrd="0" presId="urn:microsoft.com/office/officeart/2005/8/layout/pyramid1"/>
    <dgm:cxn modelId="{6F2B312F-816E-4DFA-9D77-0A01E16F764E}" type="presParOf" srcId="{7C3E26E5-8345-4B58-ADD7-8E425EA260AA}" destId="{189E913C-2543-4D0F-9CBF-BF9B2CF8E0DA}" srcOrd="1" destOrd="0" presId="urn:microsoft.com/office/officeart/2005/8/layout/pyramid1"/>
    <dgm:cxn modelId="{9891B0D2-A5B1-4C61-B9FD-2C0556BC3DFD}" type="presParOf" srcId="{189E913C-2543-4D0F-9CBF-BF9B2CF8E0DA}" destId="{EBBA0041-A843-441C-87AB-8F637576AE6A}" srcOrd="0" destOrd="0" presId="urn:microsoft.com/office/officeart/2005/8/layout/pyramid1"/>
    <dgm:cxn modelId="{02A7B935-9386-45B8-88E9-1A81C9205C0E}" type="presParOf" srcId="{189E913C-2543-4D0F-9CBF-BF9B2CF8E0DA}" destId="{2B7C2DCE-4CF1-4FE5-90E9-E7B7B569F09C}" srcOrd="1" destOrd="0" presId="urn:microsoft.com/office/officeart/2005/8/layout/pyramid1"/>
    <dgm:cxn modelId="{46BA0AFF-76A1-4448-A690-FE102D5037C4}" type="presParOf" srcId="{7C3E26E5-8345-4B58-ADD7-8E425EA260AA}" destId="{C7701B75-B313-4FD6-9404-F77707EEE284}" srcOrd="2" destOrd="0" presId="urn:microsoft.com/office/officeart/2005/8/layout/pyramid1"/>
    <dgm:cxn modelId="{A84E6C79-187E-4843-A93C-7FA16E2CF765}" type="presParOf" srcId="{C7701B75-B313-4FD6-9404-F77707EEE284}" destId="{CC9EFA65-A778-457A-93C6-B9548DB6D4C8}" srcOrd="0" destOrd="0" presId="urn:microsoft.com/office/officeart/2005/8/layout/pyramid1"/>
    <dgm:cxn modelId="{B762B3BC-B5A9-49C4-823B-D8D655B50C46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875538" y="0"/>
          <a:ext cx="1577515" cy="1394996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5538" y="0"/>
        <a:ext cx="1577515" cy="1394996"/>
      </dsp:txXfrm>
    </dsp:sp>
    <dsp:sp modelId="{EBBA0041-A843-441C-87AB-8F637576AE6A}">
      <dsp:nvSpPr>
        <dsp:cNvPr id="0" name=""/>
        <dsp:cNvSpPr/>
      </dsp:nvSpPr>
      <dsp:spPr>
        <a:xfrm>
          <a:off x="987149" y="1424193"/>
          <a:ext cx="3307264" cy="1529616"/>
        </a:xfrm>
        <a:prstGeom prst="trapezoid">
          <a:avLst>
            <a:gd name="adj" fmla="val 56542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5920" y="1424193"/>
        <a:ext cx="2149721" cy="1529616"/>
      </dsp:txXfrm>
    </dsp:sp>
    <dsp:sp modelId="{CC9EFA65-A778-457A-93C6-B9548DB6D4C8}">
      <dsp:nvSpPr>
        <dsp:cNvPr id="0" name=""/>
        <dsp:cNvSpPr/>
      </dsp:nvSpPr>
      <dsp:spPr>
        <a:xfrm>
          <a:off x="0" y="2924612"/>
          <a:ext cx="5328591" cy="1787459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kern="1200" dirty="0" smtClean="0">
            <a:solidFill>
              <a:schemeClr val="bg1"/>
            </a:solidFill>
          </a:endParaRPr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chemeClr val="bg1"/>
            </a:solidFill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503" y="2924612"/>
        <a:ext cx="3463584" cy="178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0214-741F-4090-82CB-388D3156F2BC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27F4-875F-483B-A8CB-006C96D1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2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27F4-875F-483B-A8CB-006C96D15C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3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27F4-875F-483B-A8CB-006C96D15C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6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27F4-875F-483B-A8CB-006C96D15C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27F4-875F-483B-A8CB-006C96D15C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91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A27F4-875F-483B-A8CB-006C96D15C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58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1225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734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2141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2985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528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073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7135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666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9373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3882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3302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2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подготовки к продуктивной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568952" cy="5472608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23224"/>
            <a:ext cx="8352928" cy="1728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6999" y="929636"/>
            <a:ext cx="1584176" cy="2880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156441"/>
            <a:ext cx="5760640" cy="17949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местного  самоуправления: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округа.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</a:t>
            </a:r>
          </a:p>
          <a:p>
            <a:pPr lvl="0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             «Детский сад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п.Сажное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округа»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 оповещения о необходимости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 образовательной деятельности 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воспитателю о завершении подготовки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 проекта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04.03.2020 г 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проекта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26.05.2020  г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63" y="3286409"/>
            <a:ext cx="8352928" cy="9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трудностей у детей при подготовке к началу продуктивной образовательной деятельности.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визуализации развивающей предметно-пространственной среды в группе.</a:t>
            </a:r>
          </a:p>
          <a:p>
            <a:pPr marL="228600" indent="-228600"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единого алгоритма подготовки к продуктивной образовательной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140968"/>
            <a:ext cx="2376264" cy="2160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процесса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63" y="4293096"/>
            <a:ext cx="835292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подготовки к продуктивной образовательной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 за счёт визуализации безопасного пространства группового помещения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293096"/>
            <a:ext cx="2592288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63" y="5403273"/>
            <a:ext cx="8352928" cy="1266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трудностей при подготовке к продуктивной образовательной деятельности.</a:t>
            </a: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Визуализация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безопасной развивающей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среды 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групповом помещении.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 алгоритма подготовки к продуктивной образовательной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403273"/>
            <a:ext cx="2592288" cy="2009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1590421" cy="12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2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1507030"/>
            <a:ext cx="387117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ЭФФЕКТЫ:</a:t>
            </a:r>
            <a:r>
              <a:rPr lang="ru-RU" alt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 </a:t>
            </a:r>
            <a:endParaRPr lang="ru-RU" altLang="ru-RU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трудностей при подготовке к продуктивной образовательной деятельности</a:t>
            </a:r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E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 безопасной развивающей предметно-пространственной среды в </a:t>
            </a:r>
            <a:r>
              <a:rPr lang="ru-RU" sz="1400" b="1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групповом помещении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F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алгоритма подготовки к продуктивной образовательной </a:t>
            </a:r>
            <a:r>
              <a:rPr lang="ru-RU" sz="14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1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prstClr val="white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8897" y="1855922"/>
            <a:ext cx="372725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521128" y="3140968"/>
            <a:ext cx="365135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628801"/>
            <a:ext cx="1584176" cy="1872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5442" y="185592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57301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мин.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протекания процесса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6319" y="6370134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10</a:t>
            </a:fld>
            <a:endParaRPr lang="ru-RU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515937" y="4464407"/>
            <a:ext cx="365135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556791"/>
            <a:ext cx="2164998" cy="1851427"/>
          </a:xfrm>
        </p:spPr>
      </p:pic>
      <p:sp>
        <p:nvSpPr>
          <p:cNvPr id="4" name="Прямоугольник 3"/>
          <p:cNvSpPr/>
          <p:nvPr/>
        </p:nvSpPr>
        <p:spPr>
          <a:xfrm>
            <a:off x="683568" y="1052736"/>
            <a:ext cx="2304256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Руководство проектом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48664" y="234888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6431" y="836712"/>
            <a:ext cx="7920880" cy="2952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556792"/>
            <a:ext cx="2160240" cy="18514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Сад\Desktop\са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40485"/>
            <a:ext cx="216024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20747" y="1196751"/>
            <a:ext cx="2131373" cy="1609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09" y="1052736"/>
            <a:ext cx="2232248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692696"/>
            <a:ext cx="230425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проектом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3140968"/>
            <a:ext cx="223224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Орешкина Татьяна Николаевна,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0747" y="692696"/>
            <a:ext cx="2131373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692696"/>
            <a:ext cx="2016224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1196752"/>
            <a:ext cx="2304256" cy="19442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2" y="1196751"/>
            <a:ext cx="2320132" cy="194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084168" y="3140968"/>
            <a:ext cx="230425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Тишик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Александровна, воспитатель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05064"/>
            <a:ext cx="7913743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3933056"/>
            <a:ext cx="2016224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4113076"/>
            <a:ext cx="2232248" cy="18362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059382"/>
            <a:ext cx="2232249" cy="188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419870" y="5949280"/>
            <a:ext cx="2232249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Исламова Наталья Михайловна, воспитатель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4059382"/>
            <a:ext cx="2304256" cy="1889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44" y="4059381"/>
            <a:ext cx="2306279" cy="189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84168" y="5957454"/>
            <a:ext cx="2304255" cy="567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Дементьева Ирина Александровна, воспитатель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подготовки к продуктивной образовательной деятельности»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1.Возникновение  разногласий 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Занятость воспитателя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визуализации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Временные потери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5.Несвоевременное обнаружение дефектов материалов</a:t>
            </a:r>
          </a:p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–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22-34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60848"/>
            <a:ext cx="432048" cy="12241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7281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060848"/>
            <a:ext cx="1368152" cy="3240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384884"/>
            <a:ext cx="1368152" cy="5400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 о необходимости подготовки к ОД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924944"/>
            <a:ext cx="1368152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1 -2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77281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060848"/>
            <a:ext cx="1512168" cy="3240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2384884"/>
            <a:ext cx="1512168" cy="4680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дежурных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2852936"/>
            <a:ext cx="1512168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4860032" y="3032956"/>
            <a:ext cx="440076" cy="39604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1772816"/>
            <a:ext cx="7200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32240" y="2060848"/>
            <a:ext cx="1512168" cy="3240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2384884"/>
            <a:ext cx="1512168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необходимых материалов, принадлежностей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32240" y="3032956"/>
            <a:ext cx="1512168" cy="39604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6732240" y="3032956"/>
            <a:ext cx="504056" cy="39604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7884368" y="3032956"/>
            <a:ext cx="360040" cy="39604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39311" y="3501008"/>
            <a:ext cx="60835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07635" y="3778865"/>
            <a:ext cx="1728192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05488" y="4066897"/>
            <a:ext cx="172819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необходимых принадлежностей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05488" y="4421688"/>
            <a:ext cx="1728192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2267744" y="4601708"/>
            <a:ext cx="504056" cy="39604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350100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887924" y="3861048"/>
            <a:ext cx="162018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87924" y="4149080"/>
            <a:ext cx="1620180" cy="8370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Раскладывание материалов и инструментов  для каждого ребенка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87924" y="4986173"/>
            <a:ext cx="1620180" cy="2430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84368" y="3843046"/>
            <a:ext cx="360040" cy="13861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3059832" y="2384884"/>
            <a:ext cx="720080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flipV="1">
            <a:off x="5868144" y="2384884"/>
            <a:ext cx="720080" cy="468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203848" y="4005064"/>
            <a:ext cx="684076" cy="50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гнутая вправо стрелка 32"/>
          <p:cNvSpPr/>
          <p:nvPr/>
        </p:nvSpPr>
        <p:spPr>
          <a:xfrm>
            <a:off x="8532440" y="2384884"/>
            <a:ext cx="504056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лево стрелка 33"/>
          <p:cNvSpPr/>
          <p:nvPr/>
        </p:nvSpPr>
        <p:spPr>
          <a:xfrm>
            <a:off x="539552" y="3501007"/>
            <a:ext cx="399759" cy="123313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3166946" y="4005065"/>
            <a:ext cx="72097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но 1 39"/>
          <p:cNvSpPr/>
          <p:nvPr/>
        </p:nvSpPr>
        <p:spPr>
          <a:xfrm>
            <a:off x="1243487" y="4590129"/>
            <a:ext cx="360040" cy="39604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ятно 1 42"/>
          <p:cNvSpPr/>
          <p:nvPr/>
        </p:nvSpPr>
        <p:spPr>
          <a:xfrm>
            <a:off x="2303748" y="4601708"/>
            <a:ext cx="504056" cy="39604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Пятно 1 44"/>
          <p:cNvSpPr/>
          <p:nvPr/>
        </p:nvSpPr>
        <p:spPr>
          <a:xfrm>
            <a:off x="2864108" y="4473921"/>
            <a:ext cx="504056" cy="39604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>
            <a:off x="5508104" y="4126679"/>
            <a:ext cx="72097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228184" y="3834037"/>
            <a:ext cx="162018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55184" y="4135685"/>
            <a:ext cx="1620180" cy="8370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 воспитателю о завершении подготовки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247285" y="4982111"/>
            <a:ext cx="1620180" cy="24302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82506" y="3483006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8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686800" cy="5508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82167847"/>
              </p:ext>
            </p:extLst>
          </p:nvPr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ятно 1 10"/>
          <p:cNvSpPr/>
          <p:nvPr/>
        </p:nvSpPr>
        <p:spPr>
          <a:xfrm>
            <a:off x="1716569" y="5524737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2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3929066"/>
            <a:ext cx="1435030" cy="357190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7461" y="1844824"/>
            <a:ext cx="1502479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852473" y="5314561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2782704" y="5363778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3479544" y="5643953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6573" y="2202013"/>
            <a:ext cx="402988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1.Возникновение  разногласий </a:t>
            </a:r>
          </a:p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Занятость воспитателя.</a:t>
            </a:r>
          </a:p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визуализации</a:t>
            </a:r>
          </a:p>
          <a:p>
            <a:pPr lvl="0">
              <a:spcBef>
                <a:spcPct val="20000"/>
              </a:spcBef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Временные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</a:p>
          <a:p>
            <a:pPr lvl="0">
              <a:spcBef>
                <a:spcPct val="20000"/>
              </a:spcBef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5.Несвоевременное обнаружение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</a:p>
          <a:p>
            <a:pPr lvl="0">
              <a:spcBef>
                <a:spcPct val="20000"/>
              </a:spcBef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ятно 1 20"/>
          <p:cNvSpPr/>
          <p:nvPr/>
        </p:nvSpPr>
        <p:spPr>
          <a:xfrm>
            <a:off x="4090394" y="5342996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5</a:t>
            </a:r>
            <a:endParaRPr lang="ru-RU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0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 )                                       Анализ проблем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465497"/>
              </p:ext>
            </p:extLst>
          </p:nvPr>
        </p:nvGraphicFramePr>
        <p:xfrm>
          <a:off x="457200" y="1600200"/>
          <a:ext cx="8229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времени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Возникновение разногласий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выборе дежурных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Составить график дежурства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мин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не всегда 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имеет возможности  оказать содействие воспитанникам по подготовке к ОД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 единого алгоритма подготовки ко всем видам продуктивной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мин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затрудняются в поиске необходимых материалов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Визуализация развивающей предметно-пространственной среды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группе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мин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Нерациональное расположение места хранения раздаточного материала и инструментов для продуктивной деятельности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мобильного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 хранения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раздаточного материала и инструментов для продуктивной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мин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затраты при несвоевременном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обнаружении дефектов материалов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Заблаговременная проверка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пригодности  материалов для продуктивной деятельности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мин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65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17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будет»)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799" y="944724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958" y="1572638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Шаг 1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5136" y="2348880"/>
            <a:ext cx="40523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ВХОД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366" y="20046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10366" y="1962378"/>
            <a:ext cx="154541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10366" y="2348880"/>
            <a:ext cx="1545410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необходимости подготовки к ОД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10366" y="3140968"/>
            <a:ext cx="1545410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58084" y="1530330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7904" y="1973328"/>
            <a:ext cx="1512168" cy="3441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7904" y="2317522"/>
            <a:ext cx="1512168" cy="8234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Координирование  дежурных в соответствии с графиком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3140968"/>
            <a:ext cx="151216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563" y="4107635"/>
            <a:ext cx="1808511" cy="3510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2317" y="4444006"/>
            <a:ext cx="1808511" cy="7470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и инструментов  с использованием алгоритма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2317" y="5186598"/>
            <a:ext cx="1808511" cy="22205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2738558" y="2729245"/>
            <a:ext cx="753322" cy="411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право стрелка 23"/>
          <p:cNvSpPr/>
          <p:nvPr/>
        </p:nvSpPr>
        <p:spPr>
          <a:xfrm>
            <a:off x="5724128" y="2141749"/>
            <a:ext cx="576064" cy="1368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>
            <a:off x="467544" y="3951058"/>
            <a:ext cx="356828" cy="10261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68344" y="3807244"/>
            <a:ext cx="392266" cy="1676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4372" y="3789040"/>
            <a:ext cx="525045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115219" y="3765921"/>
            <a:ext cx="585580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2582020" y="4517873"/>
            <a:ext cx="576064" cy="478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259873" y="4103010"/>
            <a:ext cx="1808511" cy="3510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59872" y="4444006"/>
            <a:ext cx="1808511" cy="7470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Раскладывание материалов и инструментов  для каждого ребенка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59873" y="5186199"/>
            <a:ext cx="1808511" cy="22205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5090686" y="4538902"/>
            <a:ext cx="576064" cy="478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82040" y="4054945"/>
            <a:ext cx="1808511" cy="3510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82040" y="4405983"/>
            <a:ext cx="1808511" cy="7470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 воспитателю о завершении подготовки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82040" y="5153065"/>
            <a:ext cx="1808511" cy="22205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80112" y="3657909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8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72815"/>
            <a:ext cx="2376264" cy="432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</a:rPr>
              <a:t>Факторы успеха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365104"/>
            <a:ext cx="2376264" cy="15841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Устранили потери времени в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к 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продуктивной образовательной </a:t>
            </a: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</a:p>
          <a:p>
            <a:pPr lvl="0">
              <a:defRPr/>
            </a:pP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348880"/>
            <a:ext cx="2376264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52028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люс 6"/>
          <p:cNvSpPr/>
          <p:nvPr/>
        </p:nvSpPr>
        <p:spPr>
          <a:xfrm>
            <a:off x="3347864" y="2852936"/>
            <a:ext cx="504056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772814"/>
            <a:ext cx="1728192" cy="24482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5"/>
            <a:ext cx="208823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11959" y="4365104"/>
            <a:ext cx="1728191" cy="15841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Упростили</a:t>
            </a:r>
          </a:p>
          <a:p>
            <a:pPr algn="ctr"/>
            <a:r>
              <a:rPr lang="ru-RU" sz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роцесс подготовки к продуктивной образовательной деятельности</a:t>
            </a:r>
            <a:endParaRPr lang="ru-RU" sz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6228184" y="2852936"/>
            <a:ext cx="504056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1870363"/>
            <a:ext cx="1719033" cy="2350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772814"/>
            <a:ext cx="1719033" cy="249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 flipH="1">
            <a:off x="6732240" y="4354286"/>
            <a:ext cx="1719032" cy="15949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</a:t>
            </a: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изуализацию безопасного пространства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6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361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353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9269" y="750078"/>
            <a:ext cx="8279194" cy="1908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dirty="0" err="1" smtClean="0"/>
              <a:t>РазРР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734292"/>
            <a:ext cx="2016224" cy="4017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484785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дежурных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39952" y="1484785"/>
            <a:ext cx="50405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66159" y="1609637"/>
            <a:ext cx="2154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дежурства подготовки к ОД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45" y="1149928"/>
            <a:ext cx="1439486" cy="150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9268" y="3010743"/>
            <a:ext cx="8279195" cy="1399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ББ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149080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4764538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визуализации  предметно-пространственной среды в группе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131840" y="4797152"/>
            <a:ext cx="576064" cy="475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144533" y="4885491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предметно-пространственной среды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87152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394741"/>
            <a:ext cx="2016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визуализации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группе</a:t>
            </a:r>
          </a:p>
          <a:p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419872" y="3394741"/>
            <a:ext cx="611801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371498" y="3105422"/>
            <a:ext cx="221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3658079"/>
            <a:ext cx="2144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45" y="3105422"/>
            <a:ext cx="1527310" cy="116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69268" y="4518412"/>
            <a:ext cx="8279196" cy="1862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47971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568" y="540970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единого алгоритма  подготовки к продуктивной образовательной деятельности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419872" y="5320372"/>
            <a:ext cx="611801" cy="459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01717" y="4885491"/>
            <a:ext cx="165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1717" y="5409705"/>
            <a:ext cx="1942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единый алгоритм действий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52" y="4518412"/>
            <a:ext cx="2804912" cy="186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3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rgbClr val="FF99FF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105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182" y="1905000"/>
            <a:ext cx="131000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3663" y="1522413"/>
            <a:ext cx="2200274" cy="803275"/>
          </a:xfrm>
          <a:prstGeom prst="rect">
            <a:avLst/>
          </a:prstGeom>
          <a:solidFill>
            <a:srgbClr val="FF99FF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продуктивной образовательной деятельности</a:t>
            </a:r>
            <a:endParaRPr lang="ru-RU" sz="1200" b="1" dirty="0" smtClean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(март 2020 г.)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622675" y="2686050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5725" y="2564904"/>
            <a:ext cx="2208212" cy="722809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о необходимости подготовки к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ОД, мин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>
            <a:endCxn id="55" idx="2"/>
          </p:cNvCxnSpPr>
          <p:nvPr/>
        </p:nvCxnSpPr>
        <p:spPr>
          <a:xfrm flipV="1">
            <a:off x="2293938" y="2986882"/>
            <a:ext cx="1328737" cy="555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622675" y="3475437"/>
            <a:ext cx="755650" cy="57772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663" y="3429001"/>
            <a:ext cx="2200274" cy="683418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дежурных, мин 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293937" y="3764300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115300" y="1411809"/>
            <a:ext cx="936625" cy="93662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03763" y="1556792"/>
            <a:ext cx="2389187" cy="913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продуктивной образовательной деятельности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(май 2020 г.)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137525" y="2713037"/>
            <a:ext cx="831850" cy="601663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95838" y="2564904"/>
            <a:ext cx="2216150" cy="722809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Оповещение о необходимости подготовки к ОД, мин</a:t>
            </a:r>
          </a:p>
        </p:txBody>
      </p:sp>
      <p:cxnSp>
        <p:nvCxnSpPr>
          <p:cNvPr id="52" name="Прямая соединительная линия 51"/>
          <p:cNvCxnSpPr>
            <a:endCxn id="50" idx="2"/>
          </p:cNvCxnSpPr>
          <p:nvPr/>
        </p:nvCxnSpPr>
        <p:spPr>
          <a:xfrm flipV="1">
            <a:off x="6996385" y="3013869"/>
            <a:ext cx="1141140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8175625" y="3467820"/>
            <a:ext cx="793750" cy="613717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795838" y="3429002"/>
            <a:ext cx="2216150" cy="683418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Координирование дежурных в соответствии с графиком,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092950" y="3770711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85724" y="692696"/>
            <a:ext cx="9058275" cy="616413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467544" y="80765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762673" y="807650"/>
            <a:ext cx="3238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4300" y="4291013"/>
            <a:ext cx="2179638" cy="650155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и инструментов 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293938" y="4581128"/>
            <a:ext cx="1262857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3622675" y="4280295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10800000" flipV="1">
            <a:off x="4795838" y="4291012"/>
            <a:ext cx="2216150" cy="590945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и инструментов,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104063" y="4571602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092949" y="4582516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Блок-схема: узел 79"/>
          <p:cNvSpPr/>
          <p:nvPr/>
        </p:nvSpPr>
        <p:spPr>
          <a:xfrm>
            <a:off x="8137525" y="4232907"/>
            <a:ext cx="793750" cy="61165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6319" y="6370134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9</a:t>
            </a:fld>
            <a:endParaRPr lang="ru-RU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0800000" flipV="1">
            <a:off x="4809240" y="5034548"/>
            <a:ext cx="2216150" cy="590945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воспитателю о завершении подготовки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031038" y="5330021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узел 39"/>
          <p:cNvSpPr/>
          <p:nvPr/>
        </p:nvSpPr>
        <p:spPr>
          <a:xfrm>
            <a:off x="8156484" y="5019458"/>
            <a:ext cx="793750" cy="61165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5893" y="5093568"/>
            <a:ext cx="2179638" cy="650155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воспитателю о завершении подготовки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2359818" y="5418644"/>
            <a:ext cx="1262857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Блок-схема: узел 44"/>
          <p:cNvSpPr/>
          <p:nvPr/>
        </p:nvSpPr>
        <p:spPr>
          <a:xfrm>
            <a:off x="3713163" y="5093568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699</Words>
  <Application>Microsoft Office PowerPoint</Application>
  <PresentationFormat>Экран (4:3)</PresentationFormat>
  <Paragraphs>242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 ПАСПОРТ ПРОЕКТА «Оптимизация процесса подготовки к продуктивной  образовательной деятельности» </vt:lpstr>
      <vt:lpstr>Команда проекта</vt:lpstr>
      <vt:lpstr>Введение в предметную область (описание ситуации «как есть») Карта текущего состояния процесса «Оптимизация процесса подготовки к продуктивной образовательной деятельности»</vt:lpstr>
      <vt:lpstr>Пирамида проблем</vt:lpstr>
      <vt:lpstr>Введение в предметную область (описание ситуации «как есть» )                                       Анализ проблем</vt:lpstr>
      <vt:lpstr>Введение в предметную область (описание ситуации «Как будет») </vt:lpstr>
      <vt:lpstr>Достигнутые результаты (было и стало)</vt:lpstr>
      <vt:lpstr>Достигнутые результаты (было и стало)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</dc:creator>
  <cp:lastModifiedBy>elena</cp:lastModifiedBy>
  <cp:revision>84</cp:revision>
  <cp:lastPrinted>2020-03-27T04:48:50Z</cp:lastPrinted>
  <dcterms:created xsi:type="dcterms:W3CDTF">2020-03-23T03:59:23Z</dcterms:created>
  <dcterms:modified xsi:type="dcterms:W3CDTF">2020-06-10T22:32:14Z</dcterms:modified>
</cp:coreProperties>
</file>