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60" r:id="rId4"/>
    <p:sldId id="262" r:id="rId5"/>
    <p:sldId id="309" r:id="rId6"/>
    <p:sldId id="305" r:id="rId7"/>
    <p:sldId id="310" r:id="rId8"/>
    <p:sldId id="311" r:id="rId9"/>
    <p:sldId id="289" r:id="rId10"/>
    <p:sldId id="290" r:id="rId11"/>
    <p:sldId id="291" r:id="rId12"/>
    <p:sldId id="312" r:id="rId13"/>
    <p:sldId id="293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00"/>
    <a:srgbClr val="E60000"/>
    <a:srgbClr val="FF99FF"/>
    <a:srgbClr val="CC99FF"/>
    <a:srgbClr val="C00000"/>
    <a:srgbClr val="FF5757"/>
    <a:srgbClr val="FF3737"/>
    <a:srgbClr val="EDF58B"/>
    <a:srgbClr val="DBE6C4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0AFE8-F8C6-4CA2-8717-10C0C4F9D54E}" type="doc">
      <dgm:prSet loTypeId="urn:microsoft.com/office/officeart/2005/8/layout/pyramid1" loCatId="pyramid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E6152E8-A7B0-429C-AE48-E84F07208D3F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3CBA1-1494-454E-AC03-F3B20D0AA316}" type="parTrans" cxnId="{7EF86B42-C5C2-48A5-AD31-955E80C6D686}">
      <dgm:prSet/>
      <dgm:spPr/>
      <dgm:t>
        <a:bodyPr/>
        <a:lstStyle/>
        <a:p>
          <a:endParaRPr lang="ru-RU"/>
        </a:p>
      </dgm:t>
    </dgm:pt>
    <dgm:pt modelId="{60727CA4-0E21-4AD4-B171-539238CAA785}" type="sibTrans" cxnId="{7EF86B42-C5C2-48A5-AD31-955E80C6D686}">
      <dgm:prSet/>
      <dgm:spPr/>
      <dgm:t>
        <a:bodyPr/>
        <a:lstStyle/>
        <a:p>
          <a:endParaRPr lang="ru-RU"/>
        </a:p>
      </dgm:t>
    </dgm:pt>
    <dgm:pt modelId="{2BCEAB64-79E1-4190-90C6-94A8105E1D4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уровень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63E265-816B-49DD-95F3-BA03AB168331}" type="parTrans" cxnId="{E4BDC416-25AF-46FD-AC12-78F3B2B85050}">
      <dgm:prSet/>
      <dgm:spPr/>
      <dgm:t>
        <a:bodyPr/>
        <a:lstStyle/>
        <a:p>
          <a:endParaRPr lang="ru-RU"/>
        </a:p>
      </dgm:t>
    </dgm:pt>
    <dgm:pt modelId="{32704981-E668-4A0A-87E7-B3E615A0D446}" type="sibTrans" cxnId="{E4BDC416-25AF-46FD-AC12-78F3B2B85050}">
      <dgm:prSet/>
      <dgm:spPr/>
      <dgm:t>
        <a:bodyPr/>
        <a:lstStyle/>
        <a:p>
          <a:endParaRPr lang="ru-RU"/>
        </a:p>
      </dgm:t>
    </dgm:pt>
    <dgm:pt modelId="{3F883D72-AB51-44A3-BB69-C25E95E42149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 образовательной организации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8F7FEF-F18C-45C5-A0FD-DCD1786E4B14}" type="parTrans" cxnId="{69E9DBBE-2A88-403E-AF1C-D510FF47D87B}">
      <dgm:prSet/>
      <dgm:spPr/>
      <dgm:t>
        <a:bodyPr/>
        <a:lstStyle/>
        <a:p>
          <a:endParaRPr lang="ru-RU"/>
        </a:p>
      </dgm:t>
    </dgm:pt>
    <dgm:pt modelId="{41BF762B-3A7A-4AA9-AF14-931268079A95}" type="sibTrans" cxnId="{69E9DBBE-2A88-403E-AF1C-D510FF47D87B}">
      <dgm:prSet/>
      <dgm:spPr/>
      <dgm:t>
        <a:bodyPr/>
        <a:lstStyle/>
        <a:p>
          <a:endParaRPr lang="ru-RU"/>
        </a:p>
      </dgm:t>
    </dgm:pt>
    <dgm:pt modelId="{7C3E26E5-8345-4B58-ADD7-8E425EA260AA}" type="pres">
      <dgm:prSet presAssocID="{4910AFE8-F8C6-4CA2-8717-10C0C4F9D5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E3F3C2-2FFE-4908-A86D-328E43B3294A}" type="pres">
      <dgm:prSet presAssocID="{BE6152E8-A7B0-429C-AE48-E84F07208D3F}" presName="Name8" presStyleCnt="0"/>
      <dgm:spPr/>
    </dgm:pt>
    <dgm:pt modelId="{41B0729E-585F-4A7E-A894-AA6DFF53CF58}" type="pres">
      <dgm:prSet presAssocID="{BE6152E8-A7B0-429C-AE48-E84F07208D3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E8AE7-164D-44BD-BE40-BDE74B4818F7}" type="pres">
      <dgm:prSet presAssocID="{BE6152E8-A7B0-429C-AE48-E84F07208D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E913C-2543-4D0F-9CBF-BF9B2CF8E0DA}" type="pres">
      <dgm:prSet presAssocID="{2BCEAB64-79E1-4190-90C6-94A8105E1D4B}" presName="Name8" presStyleCnt="0"/>
      <dgm:spPr/>
    </dgm:pt>
    <dgm:pt modelId="{EBBA0041-A843-441C-87AB-8F637576AE6A}" type="pres">
      <dgm:prSet presAssocID="{2BCEAB64-79E1-4190-90C6-94A8105E1D4B}" presName="level" presStyleLbl="node1" presStyleIdx="1" presStyleCnt="3" custLinFactNeighborX="776" custLinFactNeighborY="-1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C2DCE-4CF1-4FE5-90E9-E7B7B569F09C}" type="pres">
      <dgm:prSet presAssocID="{2BCEAB64-79E1-4190-90C6-94A8105E1D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01B75-B313-4FD6-9404-F77707EEE284}" type="pres">
      <dgm:prSet presAssocID="{3F883D72-AB51-44A3-BB69-C25E95E42149}" presName="Name8" presStyleCnt="0"/>
      <dgm:spPr/>
    </dgm:pt>
    <dgm:pt modelId="{CC9EFA65-A778-457A-93C6-B9548DB6D4C8}" type="pres">
      <dgm:prSet presAssocID="{3F883D72-AB51-44A3-BB69-C25E95E42149}" presName="level" presStyleLbl="node1" presStyleIdx="2" presStyleCnt="3" custScaleY="97911" custLinFactNeighborX="3402" custLinFactNeighborY="63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5155B-A724-47C1-A128-C5DF09EE6B97}" type="pres">
      <dgm:prSet presAssocID="{3F883D72-AB51-44A3-BB69-C25E95E421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E9DBBE-2A88-403E-AF1C-D510FF47D87B}" srcId="{4910AFE8-F8C6-4CA2-8717-10C0C4F9D54E}" destId="{3F883D72-AB51-44A3-BB69-C25E95E42149}" srcOrd="2" destOrd="0" parTransId="{428F7FEF-F18C-45C5-A0FD-DCD1786E4B14}" sibTransId="{41BF762B-3A7A-4AA9-AF14-931268079A95}"/>
    <dgm:cxn modelId="{E4BDC416-25AF-46FD-AC12-78F3B2B85050}" srcId="{4910AFE8-F8C6-4CA2-8717-10C0C4F9D54E}" destId="{2BCEAB64-79E1-4190-90C6-94A8105E1D4B}" srcOrd="1" destOrd="0" parTransId="{4363E265-816B-49DD-95F3-BA03AB168331}" sibTransId="{32704981-E668-4A0A-87E7-B3E615A0D446}"/>
    <dgm:cxn modelId="{A2791FDB-8461-4AF7-8B31-442A2492CBE1}" type="presOf" srcId="{BE6152E8-A7B0-429C-AE48-E84F07208D3F}" destId="{AE7E8AE7-164D-44BD-BE40-BDE74B4818F7}" srcOrd="1" destOrd="0" presId="urn:microsoft.com/office/officeart/2005/8/layout/pyramid1"/>
    <dgm:cxn modelId="{52996FEA-C09A-45FF-AAD4-EA4C3E545690}" type="presOf" srcId="{2BCEAB64-79E1-4190-90C6-94A8105E1D4B}" destId="{2B7C2DCE-4CF1-4FE5-90E9-E7B7B569F09C}" srcOrd="1" destOrd="0" presId="urn:microsoft.com/office/officeart/2005/8/layout/pyramid1"/>
    <dgm:cxn modelId="{7EF86B42-C5C2-48A5-AD31-955E80C6D686}" srcId="{4910AFE8-F8C6-4CA2-8717-10C0C4F9D54E}" destId="{BE6152E8-A7B0-429C-AE48-E84F07208D3F}" srcOrd="0" destOrd="0" parTransId="{E4E3CBA1-1494-454E-AC03-F3B20D0AA316}" sibTransId="{60727CA4-0E21-4AD4-B171-539238CAA785}"/>
    <dgm:cxn modelId="{380F7D2D-155B-4EF3-A9DD-D831B0AC4510}" type="presOf" srcId="{3F883D72-AB51-44A3-BB69-C25E95E42149}" destId="{CC9EFA65-A778-457A-93C6-B9548DB6D4C8}" srcOrd="0" destOrd="0" presId="urn:microsoft.com/office/officeart/2005/8/layout/pyramid1"/>
    <dgm:cxn modelId="{AEA8BC96-1AA9-4E4C-A3F3-4051DEBEE5D9}" type="presOf" srcId="{4910AFE8-F8C6-4CA2-8717-10C0C4F9D54E}" destId="{7C3E26E5-8345-4B58-ADD7-8E425EA260AA}" srcOrd="0" destOrd="0" presId="urn:microsoft.com/office/officeart/2005/8/layout/pyramid1"/>
    <dgm:cxn modelId="{6DA9FC7B-A5CB-4C5D-8675-5029E4E80DDB}" type="presOf" srcId="{2BCEAB64-79E1-4190-90C6-94A8105E1D4B}" destId="{EBBA0041-A843-441C-87AB-8F637576AE6A}" srcOrd="0" destOrd="0" presId="urn:microsoft.com/office/officeart/2005/8/layout/pyramid1"/>
    <dgm:cxn modelId="{49C36CE4-BA6A-4982-8949-FD3E19A8D27E}" type="presOf" srcId="{3F883D72-AB51-44A3-BB69-C25E95E42149}" destId="{0705155B-A724-47C1-A128-C5DF09EE6B97}" srcOrd="1" destOrd="0" presId="urn:microsoft.com/office/officeart/2005/8/layout/pyramid1"/>
    <dgm:cxn modelId="{929EECDA-4133-4D04-B7D3-B94D44FBD83F}" type="presOf" srcId="{BE6152E8-A7B0-429C-AE48-E84F07208D3F}" destId="{41B0729E-585F-4A7E-A894-AA6DFF53CF58}" srcOrd="0" destOrd="0" presId="urn:microsoft.com/office/officeart/2005/8/layout/pyramid1"/>
    <dgm:cxn modelId="{60BC6264-146B-44E5-A303-10863D88C52C}" type="presParOf" srcId="{7C3E26E5-8345-4B58-ADD7-8E425EA260AA}" destId="{04E3F3C2-2FFE-4908-A86D-328E43B3294A}" srcOrd="0" destOrd="0" presId="urn:microsoft.com/office/officeart/2005/8/layout/pyramid1"/>
    <dgm:cxn modelId="{EBFAA00E-2BB9-4060-93C8-D262A020D3B2}" type="presParOf" srcId="{04E3F3C2-2FFE-4908-A86D-328E43B3294A}" destId="{41B0729E-585F-4A7E-A894-AA6DFF53CF58}" srcOrd="0" destOrd="0" presId="urn:microsoft.com/office/officeart/2005/8/layout/pyramid1"/>
    <dgm:cxn modelId="{90ED7BEC-076E-408F-9289-F0475D9EEB87}" type="presParOf" srcId="{04E3F3C2-2FFE-4908-A86D-328E43B3294A}" destId="{AE7E8AE7-164D-44BD-BE40-BDE74B4818F7}" srcOrd="1" destOrd="0" presId="urn:microsoft.com/office/officeart/2005/8/layout/pyramid1"/>
    <dgm:cxn modelId="{6F43974B-B939-49FD-AC2C-B3298FD88C7C}" type="presParOf" srcId="{7C3E26E5-8345-4B58-ADD7-8E425EA260AA}" destId="{189E913C-2543-4D0F-9CBF-BF9B2CF8E0DA}" srcOrd="1" destOrd="0" presId="urn:microsoft.com/office/officeart/2005/8/layout/pyramid1"/>
    <dgm:cxn modelId="{A44BA36B-3965-4815-A3A5-5E27CC890288}" type="presParOf" srcId="{189E913C-2543-4D0F-9CBF-BF9B2CF8E0DA}" destId="{EBBA0041-A843-441C-87AB-8F637576AE6A}" srcOrd="0" destOrd="0" presId="urn:microsoft.com/office/officeart/2005/8/layout/pyramid1"/>
    <dgm:cxn modelId="{096AA48C-9877-4E7A-8B2C-E3DB4A9C1D78}" type="presParOf" srcId="{189E913C-2543-4D0F-9CBF-BF9B2CF8E0DA}" destId="{2B7C2DCE-4CF1-4FE5-90E9-E7B7B569F09C}" srcOrd="1" destOrd="0" presId="urn:microsoft.com/office/officeart/2005/8/layout/pyramid1"/>
    <dgm:cxn modelId="{4DC45915-5951-404D-8873-EFCCFFBA8116}" type="presParOf" srcId="{7C3E26E5-8345-4B58-ADD7-8E425EA260AA}" destId="{C7701B75-B313-4FD6-9404-F77707EEE284}" srcOrd="2" destOrd="0" presId="urn:microsoft.com/office/officeart/2005/8/layout/pyramid1"/>
    <dgm:cxn modelId="{C05B17E4-C904-481E-A810-6E9ECCBA548F}" type="presParOf" srcId="{C7701B75-B313-4FD6-9404-F77707EEE284}" destId="{CC9EFA65-A778-457A-93C6-B9548DB6D4C8}" srcOrd="0" destOrd="0" presId="urn:microsoft.com/office/officeart/2005/8/layout/pyramid1"/>
    <dgm:cxn modelId="{EC15A7AB-82A9-47EA-96E8-968925C15CB1}" type="presParOf" srcId="{C7701B75-B313-4FD6-9404-F77707EEE284}" destId="{0705155B-A724-47C1-A128-C5DF09EE6B9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0729E-585F-4A7E-A894-AA6DFF53CF58}">
      <dsp:nvSpPr>
        <dsp:cNvPr id="0" name=""/>
        <dsp:cNvSpPr/>
      </dsp:nvSpPr>
      <dsp:spPr>
        <a:xfrm>
          <a:off x="1769969" y="0"/>
          <a:ext cx="1788652" cy="1581704"/>
        </a:xfrm>
        <a:prstGeom prst="trapezoid">
          <a:avLst>
            <a:gd name="adj" fmla="val 56542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9969" y="0"/>
        <a:ext cx="1788652" cy="1581704"/>
      </dsp:txXfrm>
    </dsp:sp>
    <dsp:sp modelId="{EBBA0041-A843-441C-87AB-8F637576AE6A}">
      <dsp:nvSpPr>
        <dsp:cNvPr id="0" name=""/>
        <dsp:cNvSpPr/>
      </dsp:nvSpPr>
      <dsp:spPr>
        <a:xfrm>
          <a:off x="903403" y="1579205"/>
          <a:ext cx="3577304" cy="1581704"/>
        </a:xfrm>
        <a:prstGeom prst="trapezoid">
          <a:avLst>
            <a:gd name="adj" fmla="val 56542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уровень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29431" y="1579205"/>
        <a:ext cx="2325248" cy="1581704"/>
      </dsp:txXfrm>
    </dsp:sp>
    <dsp:sp modelId="{CC9EFA65-A778-457A-93C6-B9548DB6D4C8}">
      <dsp:nvSpPr>
        <dsp:cNvPr id="0" name=""/>
        <dsp:cNvSpPr/>
      </dsp:nvSpPr>
      <dsp:spPr>
        <a:xfrm>
          <a:off x="0" y="3163409"/>
          <a:ext cx="5328591" cy="1548662"/>
        </a:xfrm>
        <a:prstGeom prst="trapezoid">
          <a:avLst>
            <a:gd name="adj" fmla="val 56542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 образовательной организации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2503" y="3163409"/>
        <a:ext cx="3463584" cy="1548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2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C777-D3C6-4822-B72A-90988A8933A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241D-BF29-485A-9AB8-EA75CDBF4F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0978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28EE-57F0-4DE4-BC1C-B3085FACE2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CBC3-7457-4C0F-B76F-C1DD2B9B56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5576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3073-F456-46E3-89DB-854FFCF019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6E05-A900-4547-8C8A-643FAC830F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8235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D52A-A997-47FD-BEDB-8C10B107F0E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47F4-E132-4FAE-8AAD-ED86175A39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9622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ECA74-A51D-425E-864E-CAABA89535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FB49-96A2-41DB-AFFB-34A9DBCDC6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9518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8C5E-6C76-4029-B783-B51827A7489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Эффективное управление временем и ресурсами.                                                                                            </a:t>
            </a:r>
            <a:fld id="{FABF669B-5C6A-4BDE-A80E-886F47FC78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2237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8D54-D95F-4517-895D-18EA46E82D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32FD-EC13-4C48-B10E-58F41A69AB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048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3621-A1BB-446F-AA30-AA3AA690A1B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6F6B4-AF8F-4764-8979-D2E8975F3A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3854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A2D08-CE9F-4A14-9908-8CEAB5AFFDF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DAA6-9156-4535-A1AE-2F67796018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228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68959-66CD-4A9E-9893-E9631BD135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13876-1426-49AC-8F28-FD2AFE70DE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692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35C5-1DF9-494C-BEDE-52F41B3AED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DF4F4-FCAF-4440-B2DE-87DF5EE2D5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11143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C777-D3C6-4822-B72A-90988A8933A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241D-BF29-485A-9AB8-EA75CDBF4F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7615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28EE-57F0-4DE4-BC1C-B3085FACE2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CBC3-7457-4C0F-B76F-C1DD2B9B56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27179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3073-F456-46E3-89DB-854FFCF019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6E05-A900-4547-8C8A-643FAC830F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1926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D52A-A997-47FD-BEDB-8C10B107F0E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47F4-E132-4FAE-8AAD-ED86175A39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89929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ECA74-A51D-425E-864E-CAABA89535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FB49-96A2-41DB-AFFB-34A9DBCDC6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54371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8C5E-6C76-4029-B783-B51827A7489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Эффективное управление временем и ресурсами.                                                                                            </a:t>
            </a:r>
            <a:fld id="{FABF669B-5C6A-4BDE-A80E-886F47FC78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3085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8D54-D95F-4517-895D-18EA46E82D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32FD-EC13-4C48-B10E-58F41A69AB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9102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3621-A1BB-446F-AA30-AA3AA690A1B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6F6B4-AF8F-4764-8979-D2E8975F3A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01912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A2D08-CE9F-4A14-9908-8CEAB5AFFDF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DAA6-9156-4535-A1AE-2F67796018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0749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68959-66CD-4A9E-9893-E9631BD135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13876-1426-49AC-8F28-FD2AFE70DE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33662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35C5-1DF9-494C-BEDE-52F41B3AED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DF4F4-FCAF-4440-B2DE-87DF5EE2D5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9938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25.06.2020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25.06.2020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25.06.2020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40D63-ECE1-43AE-8334-03407B8F73CC}" type="datetime1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77224-3DB2-4A33-9F54-1622375D2478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5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40D63-ECE1-43AE-8334-03407B8F73CC}" type="datetime1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77224-3DB2-4A33-9F54-1622375D2478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1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1.emf"/><Relationship Id="rId10" Type="http://schemas.openxmlformats.org/officeDocument/2006/relationships/image" Target="../media/image23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44475" y="404664"/>
            <a:ext cx="8648700" cy="43973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smtClean="0">
                <a:solidFill>
                  <a:schemeClr val="tx2"/>
                </a:solidFill>
              </a:rPr>
              <a:t>Оптимизация процесса подготовки детей к прогулке в разновозрастной группе»</a:t>
            </a:r>
            <a:br>
              <a:rPr lang="ru-RU" sz="1600" b="1" dirty="0" smtClean="0">
                <a:solidFill>
                  <a:schemeClr val="tx2"/>
                </a:solidFill>
              </a:rPr>
            </a:br>
            <a:endParaRPr lang="ru-RU" sz="155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233363" y="1052736"/>
            <a:ext cx="8636000" cy="16827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33363" y="2852359"/>
            <a:ext cx="8636000" cy="15127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279367" y="1076367"/>
            <a:ext cx="1956386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информация: </a:t>
            </a:r>
            <a:endParaRPr lang="ru-RU" sz="1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226980" y="4437113"/>
            <a:ext cx="8621713" cy="8144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времени подготовки к прогулке в разновозрастной группе малокомплектного ДОУ посредством визуализации безопасного пространства.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260350" y="2942590"/>
            <a:ext cx="2799482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выбора процесса: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298417" y="4581029"/>
            <a:ext cx="1388189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sz="1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187029" y="1165876"/>
            <a:ext cx="51212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органа местного  самоуправления: </a:t>
            </a:r>
          </a:p>
          <a:p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округа.</a:t>
            </a:r>
          </a:p>
          <a:p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образовательной организации:</a:t>
            </a:r>
          </a:p>
          <a:p>
            <a:pPr lvl="0"/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«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с.Сажное 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процесса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от сообщения воспитателя о предстоящей прогулке  до выхода на детей улицу</a:t>
            </a:r>
          </a:p>
          <a:p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начала  проекта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04.03.2020 г.</a:t>
            </a:r>
          </a:p>
          <a:p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окончания проекта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26.05.2020 г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247650" y="3314363"/>
            <a:ext cx="851852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1.Временные потери на подготовку к прогулке.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2.Сложности одновременного одевания детей разных возрастов.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3.Отсутствие алгоритма подготовки к прогулке.</a:t>
            </a:r>
          </a:p>
          <a:p>
            <a:r>
              <a:rPr lang="ru-RU" sz="1200" dirty="0" smtClean="0"/>
              <a:t> </a:t>
            </a:r>
          </a:p>
          <a:p>
            <a:pPr marL="349250" indent="-349250">
              <a:buFont typeface="Arial" charset="0"/>
              <a:buAutoNum type="arabicPeriod"/>
            </a:pPr>
            <a:endParaRPr lang="ru-RU" sz="1400" dirty="0" smtClean="0">
              <a:solidFill>
                <a:srgbClr val="00206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247650" y="5373216"/>
            <a:ext cx="8621713" cy="13155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384885" y="5514156"/>
            <a:ext cx="1745349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проекта:</a:t>
            </a:r>
            <a:endParaRPr lang="ru-RU" sz="1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3492" y="5857751"/>
            <a:ext cx="86128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1.Устранение временных потерь при подготовке к прогулке.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Добровольное привлечение старших дошкольников в помощь младшим  во время одевания на прогулку.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Создание алгоритма подготовки к прогулке.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4.Обеспечение визуализации безопасного пространства ДОО.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 dirty="0"/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952265" cy="1156944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196752"/>
            <a:ext cx="1126350" cy="15018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18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>
            <a:off x="3532188" y="1436688"/>
            <a:ext cx="936625" cy="936625"/>
          </a:xfrm>
          <a:prstGeom prst="flowChartConnector">
            <a:avLst/>
          </a:prstGeom>
          <a:solidFill>
            <a:srgbClr val="FF99FF"/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  <p:cxnSp>
        <p:nvCxnSpPr>
          <p:cNvPr id="63" name="Прямая соединительная линия 62"/>
          <p:cNvCxnSpPr>
            <a:endCxn id="17" idx="2"/>
          </p:cNvCxnSpPr>
          <p:nvPr/>
        </p:nvCxnSpPr>
        <p:spPr>
          <a:xfrm>
            <a:off x="2222182" y="1905000"/>
            <a:ext cx="1310006" cy="1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93663" y="1522413"/>
            <a:ext cx="2200274" cy="803275"/>
          </a:xfrm>
          <a:prstGeom prst="rect">
            <a:avLst/>
          </a:prstGeom>
          <a:solidFill>
            <a:srgbClr val="FF99FF"/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детей к прогулке в разновозрастной группе</a:t>
            </a:r>
          </a:p>
          <a:p>
            <a:pPr algn="ctr">
              <a:defRPr/>
            </a:pPr>
            <a:endParaRPr lang="ru-RU" sz="1200" b="1" dirty="0" smtClean="0">
              <a:solidFill>
                <a:srgbClr val="4646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(март 2020 г.)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64063" y="1522413"/>
            <a:ext cx="0" cy="518001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Блок-схема: узел 54"/>
          <p:cNvSpPr/>
          <p:nvPr/>
        </p:nvSpPr>
        <p:spPr>
          <a:xfrm>
            <a:off x="3622675" y="2686050"/>
            <a:ext cx="755650" cy="601663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1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5725" y="2564904"/>
            <a:ext cx="2208212" cy="722809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ctr"/>
            <a:r>
              <a:rPr lang="ru-RU" sz="12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воспитателя о предстоящей прогулке</a:t>
            </a: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мин</a:t>
            </a:r>
            <a:endParaRPr lang="ru-RU" sz="1200" b="1" dirty="0">
              <a:solidFill>
                <a:srgbClr val="4646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Прямая соединительная линия 56"/>
          <p:cNvCxnSpPr>
            <a:endCxn id="55" idx="2"/>
          </p:cNvCxnSpPr>
          <p:nvPr/>
        </p:nvCxnSpPr>
        <p:spPr>
          <a:xfrm flipV="1">
            <a:off x="2293938" y="2986882"/>
            <a:ext cx="1328737" cy="5556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158750" y="2470150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 txBox="1">
            <a:spLocks/>
          </p:cNvSpPr>
          <p:nvPr/>
        </p:nvSpPr>
        <p:spPr>
          <a:xfrm>
            <a:off x="114300" y="-73496"/>
            <a:ext cx="9053513" cy="76619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(было и стало) 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3622675" y="3475437"/>
            <a:ext cx="755650" cy="577726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3663" y="3429001"/>
            <a:ext cx="2200274" cy="683418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ctr"/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процедуры перед выходом на </a:t>
            </a:r>
            <a:r>
              <a:rPr lang="ru-RU" sz="12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прогулку</a:t>
            </a: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мин </a:t>
            </a:r>
            <a:endParaRPr lang="ru-RU" sz="1200" b="1" dirty="0">
              <a:solidFill>
                <a:srgbClr val="4646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293937" y="3764300"/>
            <a:ext cx="1328738" cy="641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Блок-схема: узел 45"/>
          <p:cNvSpPr/>
          <p:nvPr/>
        </p:nvSpPr>
        <p:spPr>
          <a:xfrm>
            <a:off x="8115300" y="1411809"/>
            <a:ext cx="936625" cy="936625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7011988" y="1905000"/>
            <a:ext cx="1030287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703763" y="1556792"/>
            <a:ext cx="2389187" cy="9133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детей к прогулке в разновозрастной группе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(май 2020 г.)</a:t>
            </a:r>
            <a:endParaRPr lang="ru-RU" sz="1200" b="1" dirty="0">
              <a:solidFill>
                <a:srgbClr val="4646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4664075" y="2470150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Блок-схема: узел 49"/>
          <p:cNvSpPr/>
          <p:nvPr/>
        </p:nvSpPr>
        <p:spPr>
          <a:xfrm>
            <a:off x="8137525" y="2713037"/>
            <a:ext cx="831850" cy="601663"/>
          </a:xfrm>
          <a:prstGeom prst="flowChartConnector">
            <a:avLst/>
          </a:prstGeom>
          <a:solidFill>
            <a:srgbClr val="DBE6C4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795838" y="2564904"/>
            <a:ext cx="2216150" cy="722809"/>
          </a:xfrm>
          <a:prstGeom prst="rect">
            <a:avLst/>
          </a:prstGeom>
          <a:solidFill>
            <a:srgbClr val="DBE6C4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воспитателя о предстоящей прогулке</a:t>
            </a: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</a:p>
        </p:txBody>
      </p:sp>
      <p:cxnSp>
        <p:nvCxnSpPr>
          <p:cNvPr id="52" name="Прямая соединительная линия 51"/>
          <p:cNvCxnSpPr>
            <a:endCxn id="50" idx="2"/>
          </p:cNvCxnSpPr>
          <p:nvPr/>
        </p:nvCxnSpPr>
        <p:spPr>
          <a:xfrm flipV="1">
            <a:off x="6996385" y="3013869"/>
            <a:ext cx="1141140" cy="1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Блок-схема: узел 52"/>
          <p:cNvSpPr/>
          <p:nvPr/>
        </p:nvSpPr>
        <p:spPr>
          <a:xfrm>
            <a:off x="8175625" y="3467820"/>
            <a:ext cx="793750" cy="613717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795838" y="3429002"/>
            <a:ext cx="2216150" cy="683418"/>
          </a:xfrm>
          <a:prstGeom prst="rect">
            <a:avLst/>
          </a:prstGeom>
          <a:solidFill>
            <a:srgbClr val="DBE6C4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процедуры перед выходом на </a:t>
            </a: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прогулку, мин</a:t>
            </a:r>
            <a:endParaRPr lang="ru-RU" sz="1200" b="1" dirty="0">
              <a:solidFill>
                <a:srgbClr val="4646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7092950" y="3770711"/>
            <a:ext cx="1011237" cy="7937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/>
            </a:extLst>
          </p:cNvPr>
          <p:cNvSpPr/>
          <p:nvPr/>
        </p:nvSpPr>
        <p:spPr>
          <a:xfrm>
            <a:off x="85724" y="692696"/>
            <a:ext cx="9058275" cy="616413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467544" y="807650"/>
            <a:ext cx="2880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БЫЛО: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52"/>
          <p:cNvSpPr txBox="1">
            <a:spLocks noChangeArrowheads="1"/>
          </p:cNvSpPr>
          <p:nvPr/>
        </p:nvSpPr>
        <p:spPr bwMode="auto">
          <a:xfrm>
            <a:off x="4762673" y="807650"/>
            <a:ext cx="32389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СТАЛО:</a:t>
            </a:r>
            <a:endParaRPr 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4300" y="4291013"/>
            <a:ext cx="2179638" cy="650155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Одевание детей  на прогулку</a:t>
            </a: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мин</a:t>
            </a:r>
            <a:endParaRPr lang="ru-RU" sz="1200" b="1" dirty="0">
              <a:solidFill>
                <a:srgbClr val="4646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2293938" y="4581128"/>
            <a:ext cx="1262857" cy="1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293938" y="5301208"/>
            <a:ext cx="1328737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Блок-схема: узел 59"/>
          <p:cNvSpPr/>
          <p:nvPr/>
        </p:nvSpPr>
        <p:spPr>
          <a:xfrm>
            <a:off x="3649291" y="5085183"/>
            <a:ext cx="755650" cy="610767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Блок-схема: узел 60"/>
          <p:cNvSpPr/>
          <p:nvPr/>
        </p:nvSpPr>
        <p:spPr>
          <a:xfrm>
            <a:off x="3622675" y="4280295"/>
            <a:ext cx="755650" cy="601663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 rot="10800000" flipV="1">
            <a:off x="4795838" y="4291012"/>
            <a:ext cx="2216150" cy="590945"/>
          </a:xfrm>
          <a:prstGeom prst="rect">
            <a:avLst/>
          </a:prstGeom>
          <a:solidFill>
            <a:srgbClr val="DBE6C4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9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Одевание детей  на прогулку</a:t>
            </a: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</a:p>
        </p:txBody>
      </p:sp>
      <p:sp>
        <p:nvSpPr>
          <p:cNvPr id="67" name="Прямоугольник 66"/>
          <p:cNvSpPr/>
          <p:nvPr/>
        </p:nvSpPr>
        <p:spPr>
          <a:xfrm rot="10800000" flipV="1">
            <a:off x="4795838" y="5085181"/>
            <a:ext cx="2216150" cy="610767"/>
          </a:xfrm>
          <a:prstGeom prst="rect">
            <a:avLst/>
          </a:prstGeom>
          <a:solidFill>
            <a:srgbClr val="DBE6C4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детей на улицу, мин</a:t>
            </a:r>
            <a:endParaRPr lang="ru-RU" sz="1200" b="1" dirty="0">
              <a:solidFill>
                <a:srgbClr val="4646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7104063" y="4571602"/>
            <a:ext cx="1011237" cy="7937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7126288" y="5301607"/>
            <a:ext cx="1011237" cy="7937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Блок-схема: узел 78"/>
          <p:cNvSpPr/>
          <p:nvPr/>
        </p:nvSpPr>
        <p:spPr>
          <a:xfrm>
            <a:off x="8175625" y="4994349"/>
            <a:ext cx="793750" cy="613717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0" name="Блок-схема: узел 79"/>
          <p:cNvSpPr/>
          <p:nvPr/>
        </p:nvSpPr>
        <p:spPr>
          <a:xfrm>
            <a:off x="8137525" y="4232907"/>
            <a:ext cx="793750" cy="611659"/>
          </a:xfrm>
          <a:prstGeom prst="flowChartConnector">
            <a:avLst/>
          </a:prstGeom>
          <a:solidFill>
            <a:srgbClr val="DBE6C4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 rot="10800000" flipV="1">
            <a:off x="158748" y="5093568"/>
            <a:ext cx="2135190" cy="711696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детей на улицу, мин</a:t>
            </a:r>
            <a:endParaRPr lang="ru-RU" sz="1200" b="1" dirty="0">
              <a:solidFill>
                <a:srgbClr val="4646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6319" y="6370134"/>
            <a:ext cx="347662" cy="285750"/>
          </a:xfrm>
        </p:spPr>
        <p:txBody>
          <a:bodyPr/>
          <a:lstStyle/>
          <a:p>
            <a:pPr algn="ctr">
              <a:defRPr/>
            </a:pPr>
            <a:fld id="{F4FBE110-AE23-447E-BC5E-ACA3261C4DB1}" type="slidenum">
              <a:rPr lang="ru-RU">
                <a:solidFill>
                  <a:srgbClr val="4BACC6">
                    <a:lumMod val="50000"/>
                  </a:srgbClr>
                </a:solidFill>
              </a:rPr>
              <a:pPr algn="ctr">
                <a:defRPr/>
              </a:pPr>
              <a:t>10</a:t>
            </a:fld>
            <a:endParaRPr lang="ru-RU" dirty="0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7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187624" y="2348880"/>
            <a:ext cx="1584176" cy="30963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648072"/>
          </a:xfrm>
          <a:effectLst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8024" y="1507031"/>
            <a:ext cx="3888432" cy="550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ЭФФЕКТЫ:</a:t>
            </a:r>
            <a:r>
              <a:rPr lang="ru-RU" altLang="ru-RU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 </a:t>
            </a:r>
            <a:endParaRPr lang="ru-RU" altLang="ru-RU" b="1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800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8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временных потерь при подготовке к прогулке.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алгоритма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к прогулке</a:t>
            </a:r>
          </a:p>
          <a:p>
            <a:pPr>
              <a:lnSpc>
                <a:spcPct val="220000"/>
              </a:lnSpc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визуализации безопасного пространства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20000"/>
              </a:lnSpc>
            </a:pP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1268760"/>
            <a:ext cx="864096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572000" y="1268760"/>
            <a:ext cx="0" cy="417646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низ 12"/>
          <p:cNvSpPr/>
          <p:nvPr/>
        </p:nvSpPr>
        <p:spPr>
          <a:xfrm>
            <a:off x="6458897" y="1855922"/>
            <a:ext cx="372725" cy="432048"/>
          </a:xfrm>
          <a:prstGeom prst="downArrow">
            <a:avLst>
              <a:gd name="adj1" fmla="val 50000"/>
              <a:gd name="adj2" fmla="val 477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6528675" y="2726829"/>
            <a:ext cx="365135" cy="43204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1628801"/>
            <a:ext cx="1584176" cy="22682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385442" y="185592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79%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3573016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 мин.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1600" y="562117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протекания процесса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576764" y="3599681"/>
            <a:ext cx="345097" cy="432048"/>
          </a:xfrm>
          <a:prstGeom prst="downArrow">
            <a:avLst>
              <a:gd name="adj1" fmla="val 50000"/>
              <a:gd name="adj2" fmla="val 477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315913" y="872251"/>
            <a:ext cx="8597230" cy="213677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TextBox 31">
            <a:extLst>
              <a:ext uri="{FF2B5EF4-FFF2-40B4-BE49-F238E27FC236}"/>
            </a:extLst>
          </p:cNvPr>
          <p:cNvSpPr txBox="1"/>
          <p:nvPr/>
        </p:nvSpPr>
        <p:spPr>
          <a:xfrm>
            <a:off x="497412" y="875635"/>
            <a:ext cx="2137739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проектом</a:t>
            </a:r>
          </a:p>
        </p:txBody>
      </p:sp>
      <p:sp>
        <p:nvSpPr>
          <p:cNvPr id="39" name="TextBox 38">
            <a:extLst>
              <a:ext uri="{FF2B5EF4-FFF2-40B4-BE49-F238E27FC236}"/>
            </a:extLst>
          </p:cNvPr>
          <p:cNvSpPr txBox="1"/>
          <p:nvPr/>
        </p:nvSpPr>
        <p:spPr>
          <a:xfrm>
            <a:off x="3275856" y="3356992"/>
            <a:ext cx="2179674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проекта</a:t>
            </a:r>
          </a:p>
        </p:txBody>
      </p:sp>
      <p:sp>
        <p:nvSpPr>
          <p:cNvPr id="68616" name="Заголовок 2"/>
          <p:cNvSpPr>
            <a:spLocks noGrp="1"/>
          </p:cNvSpPr>
          <p:nvPr>
            <p:ph type="title"/>
          </p:nvPr>
        </p:nvSpPr>
        <p:spPr>
          <a:xfrm>
            <a:off x="244475" y="332656"/>
            <a:ext cx="8648700" cy="43973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 </a:t>
            </a:r>
          </a:p>
        </p:txBody>
      </p:sp>
      <p:sp>
        <p:nvSpPr>
          <p:cNvPr id="19" name="Rectangle 53"/>
          <p:cNvSpPr txBox="1">
            <a:spLocks noChangeArrowheads="1"/>
          </p:cNvSpPr>
          <p:nvPr/>
        </p:nvSpPr>
        <p:spPr bwMode="auto">
          <a:xfrm>
            <a:off x="3459237" y="2524144"/>
            <a:ext cx="1206451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Ридчер</a:t>
            </a: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Наталия Олеговна, 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</a:t>
            </a:r>
            <a:endParaRPr lang="ru-RU" altLang="ru-RU" sz="1000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65"/>
          <p:cNvSpPr txBox="1">
            <a:spLocks noChangeArrowheads="1"/>
          </p:cNvSpPr>
          <p:nvPr/>
        </p:nvSpPr>
        <p:spPr bwMode="auto">
          <a:xfrm>
            <a:off x="3531791" y="914986"/>
            <a:ext cx="1538288" cy="1692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 algn="ctr">
              <a:buClr>
                <a:srgbClr val="002960"/>
              </a:buClr>
              <a:buSzPct val="125000"/>
              <a:defRPr/>
            </a:pPr>
            <a:r>
              <a:rPr lang="ru-RU" altLang="ru-RU" sz="11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проекта</a:t>
            </a:r>
            <a:endParaRPr lang="en-US" altLang="ru-RU" sz="1100" b="1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53"/>
          <p:cNvSpPr txBox="1">
            <a:spLocks noChangeArrowheads="1"/>
          </p:cNvSpPr>
          <p:nvPr/>
        </p:nvSpPr>
        <p:spPr bwMode="auto">
          <a:xfrm>
            <a:off x="6485951" y="2455960"/>
            <a:ext cx="1427187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sz="1000" u="sng" dirty="0" smtClean="0"/>
              <a:t> </a:t>
            </a:r>
            <a:r>
              <a:rPr lang="ru-RU" altLang="ru-RU" sz="10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Гречихина</a:t>
            </a: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Александровна, воспитатель</a:t>
            </a:r>
          </a:p>
        </p:txBody>
      </p:sp>
      <p:sp>
        <p:nvSpPr>
          <p:cNvPr id="22" name="Rectangle 165"/>
          <p:cNvSpPr txBox="1">
            <a:spLocks noChangeArrowheads="1"/>
          </p:cNvSpPr>
          <p:nvPr/>
        </p:nvSpPr>
        <p:spPr bwMode="auto">
          <a:xfrm>
            <a:off x="5667712" y="914986"/>
            <a:ext cx="2216656" cy="1692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19125" lvl="4" indent="0">
              <a:buClr>
                <a:srgbClr val="002960"/>
              </a:buClr>
              <a:buSzPct val="89000"/>
              <a:defRPr/>
            </a:pPr>
            <a:r>
              <a:rPr lang="ru-RU" altLang="ru-RU" sz="11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Руководитель проекта </a:t>
            </a:r>
            <a:endParaRPr lang="en-US" altLang="ru-RU" sz="1100" b="1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53"/>
          <p:cNvSpPr txBox="1">
            <a:spLocks noChangeArrowheads="1"/>
          </p:cNvSpPr>
          <p:nvPr/>
        </p:nvSpPr>
        <p:spPr bwMode="auto">
          <a:xfrm>
            <a:off x="2123728" y="5733256"/>
            <a:ext cx="1462088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Гречихина</a:t>
            </a: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Александровна, воспитатель</a:t>
            </a:r>
            <a:endParaRPr lang="ru-RU" altLang="ru-RU" sz="1000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53"/>
          <p:cNvSpPr txBox="1">
            <a:spLocks noChangeArrowheads="1"/>
          </p:cNvSpPr>
          <p:nvPr/>
        </p:nvSpPr>
        <p:spPr bwMode="auto">
          <a:xfrm>
            <a:off x="5148064" y="5733256"/>
            <a:ext cx="1462088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Беседина Юлия </a:t>
            </a:r>
            <a:r>
              <a:rPr lang="ru-RU" altLang="ru-RU" sz="10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Азатовна</a:t>
            </a: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</a:t>
            </a:r>
            <a:r>
              <a:rPr lang="ru-RU" altLang="ru-RU" sz="10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воспитатаель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2</a:t>
            </a:fld>
            <a:endParaRPr lang="ru-RU" sz="14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196752"/>
            <a:ext cx="952265" cy="1156944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124744"/>
            <a:ext cx="1080120" cy="1326826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933056"/>
            <a:ext cx="1440160" cy="172350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005064"/>
            <a:ext cx="1368152" cy="1680646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1" y="1340768"/>
            <a:ext cx="211347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043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4804941" y="1556469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3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652623" y="1565276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4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068680" y="1564482"/>
            <a:ext cx="50323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73027" y="1628850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14344" name="Заголовок 1"/>
          <p:cNvSpPr>
            <a:spLocks noGrp="1"/>
          </p:cNvSpPr>
          <p:nvPr>
            <p:ph type="title"/>
          </p:nvPr>
        </p:nvSpPr>
        <p:spPr>
          <a:xfrm>
            <a:off x="0" y="836613"/>
            <a:ext cx="9144000" cy="720179"/>
          </a:xfrm>
        </p:spPr>
        <p:txBody>
          <a:bodyPr/>
          <a:lstStyle/>
          <a:p>
            <a:pPr eaLnBrk="1" hangingPunct="1">
              <a:tabLst>
                <a:tab pos="630238" algn="l"/>
              </a:tabLs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процесса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подготовки детей к прогулке в разновозрастной группе»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3350" y="333375"/>
            <a:ext cx="8686800" cy="57534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предметную область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(описание ситуации «как есть»)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367953" y="2562289"/>
            <a:ext cx="427041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6300192" y="2533714"/>
            <a:ext cx="352431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827584" y="6093296"/>
            <a:ext cx="37104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ВПП (время протекания процесса)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24-34 мин.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715150"/>
            <a:ext cx="347662" cy="285750"/>
          </a:xfrm>
        </p:spPr>
        <p:txBody>
          <a:bodyPr/>
          <a:lstStyle/>
          <a:p>
            <a:pPr algn="ctr">
              <a:defRPr/>
            </a:pPr>
            <a:fld id="{F4FBE110-AE23-447E-BC5E-ACA3261C4DB1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3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73535" y="5080407"/>
            <a:ext cx="7588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FontTx/>
              <a:buAutoNum type="arabicPeriod"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визуализации</a:t>
            </a:r>
          </a:p>
          <a:p>
            <a:pPr lvl="0" indent="-342900">
              <a:buAutoNum type="arabicPeriod" startAt="2"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при одновременном одевании детей разных возрастов</a:t>
            </a:r>
          </a:p>
          <a:p>
            <a:pPr lvl="0"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    Возникновение конфликтных ситуаций</a:t>
            </a:r>
          </a:p>
          <a:p>
            <a:pPr indent="-342900">
              <a:buAutoNum type="arabicPeriod" startAt="4"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сформированность  навыков  самообслуживания у младших дошкольников</a:t>
            </a:r>
          </a:p>
          <a:p>
            <a:pPr marL="228600" indent="-228600">
              <a:buAutoNum type="arabicPeriod" startAt="5"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Излишнее ожидание 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2627784" y="2564904"/>
            <a:ext cx="406391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827584" y="2181036"/>
            <a:ext cx="219100" cy="131997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ВХОД</a:t>
            </a:r>
            <a:endParaRPr lang="ru-RU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188718" y="3623566"/>
            <a:ext cx="288032" cy="13681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ВЫХОД</a:t>
            </a:r>
            <a:endParaRPr lang="ru-RU" b="1" dirty="0"/>
          </a:p>
        </p:txBody>
      </p:sp>
      <p:graphicFrame>
        <p:nvGraphicFramePr>
          <p:cNvPr id="73" name="Таблица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126861"/>
              </p:ext>
            </p:extLst>
          </p:nvPr>
        </p:nvGraphicFramePr>
        <p:xfrm>
          <a:off x="1110223" y="2020392"/>
          <a:ext cx="1589569" cy="1333091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589569"/>
              </a:tblGrid>
              <a:tr h="286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5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Воспитатель</a:t>
                      </a:r>
                      <a:endParaRPr lang="ru-RU" sz="95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634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Сообщение воспитателя о</a:t>
                      </a:r>
                      <a:r>
                        <a:rPr kumimoji="0" lang="ru-RU" sz="9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предстоящей прогулке</a:t>
                      </a:r>
                      <a:endParaRPr kumimoji="0" lang="ru-RU" sz="9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412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5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 мин</a:t>
                      </a:r>
                      <a:endParaRPr lang="ru-RU" sz="95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577481"/>
              </p:ext>
            </p:extLst>
          </p:nvPr>
        </p:nvGraphicFramePr>
        <p:xfrm>
          <a:off x="4786821" y="1937718"/>
          <a:ext cx="1513371" cy="1310314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513371"/>
              </a:tblGrid>
              <a:tr h="3462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</a:t>
                      </a:r>
                    </a:p>
                    <a:p>
                      <a:pPr algn="ctr">
                        <a:defRPr/>
                      </a:pP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Мл. </a:t>
                      </a:r>
                      <a:r>
                        <a:rPr lang="ru-RU" sz="9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воспитателъ</a:t>
                      </a:r>
                      <a:endParaRPr lang="ru-RU" sz="900" b="1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6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0" lang="ru-RU" sz="9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Одевание детей  на прогулку  </a:t>
                      </a:r>
                      <a:endParaRPr kumimoji="0" lang="ru-RU" sz="900" b="1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301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10-12</a:t>
                      </a: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" name="Таблица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27612"/>
              </p:ext>
            </p:extLst>
          </p:nvPr>
        </p:nvGraphicFramePr>
        <p:xfrm>
          <a:off x="1238312" y="3803748"/>
          <a:ext cx="1173448" cy="121124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173448"/>
              </a:tblGrid>
              <a:tr h="285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Мл. воспитатель</a:t>
                      </a:r>
                      <a:endParaRPr lang="ru-RU" sz="9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6375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0" lang="ru-RU" sz="9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помощи при одевании оставшейся части детей</a:t>
                      </a:r>
                      <a:endParaRPr kumimoji="0" lang="ru-RU" sz="900" b="1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285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3-5 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278650" y="3198297"/>
            <a:ext cx="644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white"/>
                </a:solidFill>
                <a:latin typeface="Calibri"/>
                <a:cs typeface="+mn-cs"/>
              </a:rPr>
              <a:t>ЫХО</a:t>
            </a:r>
            <a:endParaRPr lang="ru-RU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967007"/>
              </p:ext>
            </p:extLst>
          </p:nvPr>
        </p:nvGraphicFramePr>
        <p:xfrm>
          <a:off x="6618696" y="1926036"/>
          <a:ext cx="1385218" cy="1368152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385218"/>
              </a:tblGrid>
              <a:tr h="3225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</a:t>
                      </a:r>
                      <a:endParaRPr lang="ru-RU" sz="9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723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0" lang="ru-RU" sz="9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Выход части одетых детей в тамбур</a:t>
                      </a:r>
                      <a:endParaRPr kumimoji="0" lang="ru-RU" sz="900" b="1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3225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5-7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1275139" y="3405583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5</a:t>
            </a:r>
            <a:endParaRPr lang="ru-RU" sz="9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995854" y="3443385"/>
            <a:ext cx="576064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6</a:t>
            </a:r>
            <a:endParaRPr lang="ru-RU" sz="900" b="1" dirty="0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703473"/>
              </p:ext>
            </p:extLst>
          </p:nvPr>
        </p:nvGraphicFramePr>
        <p:xfrm>
          <a:off x="3010604" y="3803748"/>
          <a:ext cx="1152128" cy="1167124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152128"/>
              </a:tblGrid>
              <a:tr h="129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</a:t>
                      </a:r>
                      <a:endParaRPr lang="ru-RU" sz="9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709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0" lang="ru-RU" sz="9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Выход детей на улицу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180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2" name="Стрелка вправо 31"/>
          <p:cNvSpPr/>
          <p:nvPr/>
        </p:nvSpPr>
        <p:spPr>
          <a:xfrm>
            <a:off x="8020849" y="2533714"/>
            <a:ext cx="427041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2411760" y="4232374"/>
            <a:ext cx="576064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859506" y="4232374"/>
            <a:ext cx="427041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534329"/>
              </p:ext>
            </p:extLst>
          </p:nvPr>
        </p:nvGraphicFramePr>
        <p:xfrm>
          <a:off x="3068680" y="1979727"/>
          <a:ext cx="1424122" cy="1283156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424122"/>
              </a:tblGrid>
              <a:tr h="258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Мл. воспитатель</a:t>
                      </a:r>
                      <a:endParaRPr lang="ru-RU" sz="9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6054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0" lang="ru-RU" sz="9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Гигиенические процедуры перед выходом на прогулку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419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3-5</a:t>
                      </a: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8" name="Пятно 1 37"/>
          <p:cNvSpPr/>
          <p:nvPr/>
        </p:nvSpPr>
        <p:spPr>
          <a:xfrm>
            <a:off x="5936170" y="2952304"/>
            <a:ext cx="453285" cy="38521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2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9" name="Пятно 1 38"/>
          <p:cNvSpPr/>
          <p:nvPr/>
        </p:nvSpPr>
        <p:spPr>
          <a:xfrm>
            <a:off x="3841301" y="3127104"/>
            <a:ext cx="453285" cy="38521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1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99" name="Пятно 1 98"/>
          <p:cNvSpPr/>
          <p:nvPr/>
        </p:nvSpPr>
        <p:spPr>
          <a:xfrm>
            <a:off x="5288186" y="3144911"/>
            <a:ext cx="425734" cy="44085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4</a:t>
            </a:r>
            <a:endParaRPr lang="ru-RU" sz="1100" b="1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994" y="3049819"/>
            <a:ext cx="4810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920" y="3245081"/>
            <a:ext cx="4445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ятно 1 33"/>
          <p:cNvSpPr/>
          <p:nvPr/>
        </p:nvSpPr>
        <p:spPr>
          <a:xfrm>
            <a:off x="7607002" y="3028362"/>
            <a:ext cx="453285" cy="38521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686800" cy="550863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проблем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0B9B24B0-89E8-4502-86ED-BC2F7D391267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950" y="404813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предметную область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(описание ситуации «как есть»)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556654526"/>
              </p:ext>
            </p:extLst>
          </p:nvPr>
        </p:nvGraphicFramePr>
        <p:xfrm>
          <a:off x="214282" y="1428736"/>
          <a:ext cx="5328592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ятно 1 10"/>
          <p:cNvSpPr/>
          <p:nvPr/>
        </p:nvSpPr>
        <p:spPr>
          <a:xfrm>
            <a:off x="1641902" y="5489436"/>
            <a:ext cx="481826" cy="56035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2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4226593" y="5538653"/>
            <a:ext cx="449514" cy="461916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29058" y="3929066"/>
            <a:ext cx="1435030" cy="357190"/>
          </a:xfrm>
          <a:prstGeom prst="roundRect">
            <a:avLst/>
          </a:prstGeom>
          <a:solidFill>
            <a:schemeClr val="bg2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выявлены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7553" y="2500306"/>
            <a:ext cx="1502479" cy="35718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выявлены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80112" y="4623540"/>
            <a:ext cx="345638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indent="-342900">
              <a:buFontTx/>
              <a:buAutoNum type="arabicPeriod"/>
              <a:defRPr/>
            </a:pP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визуализации</a:t>
            </a:r>
          </a:p>
          <a:p>
            <a:pPr lvl="0" indent="-342900">
              <a:buFontTx/>
              <a:buAutoNum type="arabicPeriod" startAt="2"/>
              <a:defRPr/>
            </a:pP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</a:t>
            </a:r>
            <a:r>
              <a:rPr lang="ru-RU" sz="12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одновременном одевании 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разных возрастов</a:t>
            </a:r>
          </a:p>
          <a:p>
            <a:pPr lvl="0">
              <a:defRPr/>
            </a:pP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    Возникновение конфликтных ситуаций</a:t>
            </a:r>
          </a:p>
          <a:p>
            <a:pPr lvl="0" indent="-342900">
              <a:buFontTx/>
              <a:buAutoNum type="arabicPeriod" startAt="4"/>
            </a:pP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сформированность  навыков  самообслуживания у младших дошкольников</a:t>
            </a:r>
          </a:p>
          <a:p>
            <a:pPr marL="228600" lvl="0" indent="-228600">
              <a:buFontTx/>
              <a:buAutoNum type="arabicPeriod" startAt="5"/>
            </a:pP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Излишнее ожидание </a:t>
            </a:r>
          </a:p>
          <a:p>
            <a:pPr marL="342900" indent="-342900">
              <a:buFontTx/>
              <a:buAutoNum type="arabicPeriod"/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3430514" y="5402243"/>
            <a:ext cx="481826" cy="56035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Пятно 1 12"/>
          <p:cNvSpPr/>
          <p:nvPr/>
        </p:nvSpPr>
        <p:spPr>
          <a:xfrm>
            <a:off x="2519192" y="5538653"/>
            <a:ext cx="449514" cy="461916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8" y="5466893"/>
            <a:ext cx="5064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7931224" cy="5217444"/>
          </a:xfrm>
        </p:spPr>
        <p:txBody>
          <a:bodyPr/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3CBC3-7457-4C0F-B76F-C1DD2B9B562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96944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882999"/>
              </p:ext>
            </p:extLst>
          </p:nvPr>
        </p:nvGraphicFramePr>
        <p:xfrm>
          <a:off x="323528" y="896540"/>
          <a:ext cx="8640961" cy="4872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416177"/>
                <a:gridCol w="2696391"/>
                <a:gridCol w="1512169"/>
              </a:tblGrid>
              <a:tr h="63019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Первопричина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решения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 (мин., %)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883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1.Отсутствие визуализации 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алгоритмов в туалетной комнате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Размещение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алгоритмов проведения гигиенических процедур в туалетной комнате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35-40%</a:t>
                      </a:r>
                    </a:p>
                  </a:txBody>
                  <a:tcPr/>
                </a:tc>
              </a:tr>
              <a:tr h="42241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алгоритмов одевания  в приемной комнате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Размещение алгоритмов одевания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(по сезонам) на детских шкафчиках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8730">
                <a:tc vMerge="1">
                  <a:txBody>
                    <a:bodyPr/>
                    <a:lstStyle/>
                    <a:p>
                      <a:endParaRPr lang="ru-RU" sz="11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визуализации  «опасных» зон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Визуализация безопасного пространства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3919">
                <a:tc>
                  <a:txBody>
                    <a:bodyPr/>
                    <a:lstStyle/>
                    <a:p>
                      <a:pPr marL="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Сложности  при одновременном одевания детей разных возрастов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Отсутствие навыков самообслуживания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 детей младшего дошкольного возраста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Добровольное привлечение  старших дошкольников в помощь младшим во время одевания на прогулку 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30-40%</a:t>
                      </a:r>
                    </a:p>
                  </a:txBody>
                  <a:tcPr/>
                </a:tc>
              </a:tr>
              <a:tr h="39050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Возникновение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конфликтных ситуаций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Несогласованные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действия детей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774" marR="57774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Создание безопасного и комфортного пространства для переодевания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774" marR="5777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40-50%</a:t>
                      </a:r>
                    </a:p>
                  </a:txBody>
                  <a:tcPr/>
                </a:tc>
              </a:tr>
              <a:tr h="69733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4.Несформированность навыков самостоятельного одевания у младших дошкольников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навыков самостоятельного одевания у детей младшего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дошкольного возраста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774" marR="57774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Установление очередности одевания детей по возрастам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774" marR="5777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30-40%</a:t>
                      </a:r>
                    </a:p>
                  </a:txBody>
                  <a:tcPr/>
                </a:tc>
              </a:tr>
              <a:tr h="92675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5.Излишнее ожидание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Удерживание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части одетых  детей в тамбуре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(при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ожидании остальных детей)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774" marR="57774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Поэтапный выход одетых детей на улицу с педагогом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774" marR="57774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5-7 мин.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676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4804941" y="1556469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3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652623" y="1565276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4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068680" y="1564482"/>
            <a:ext cx="50323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73027" y="1628850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14344" name="Заголовок 1"/>
          <p:cNvSpPr>
            <a:spLocks noGrp="1"/>
          </p:cNvSpPr>
          <p:nvPr>
            <p:ph type="title"/>
          </p:nvPr>
        </p:nvSpPr>
        <p:spPr>
          <a:xfrm>
            <a:off x="0" y="836613"/>
            <a:ext cx="9144000" cy="720179"/>
          </a:xfrm>
        </p:spPr>
        <p:txBody>
          <a:bodyPr/>
          <a:lstStyle/>
          <a:p>
            <a:pPr eaLnBrk="1" hangingPunct="1">
              <a:tabLst>
                <a:tab pos="630238" algn="l"/>
              </a:tabLs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процесса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подготовки детей к прогулке в разновозрастной группе»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3350" y="333375"/>
            <a:ext cx="8686800" cy="57534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предметную область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(описание ситуации «как БУДЕТ»)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367953" y="2562289"/>
            <a:ext cx="427041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6300192" y="2533714"/>
            <a:ext cx="352431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827584" y="6093296"/>
            <a:ext cx="37104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ВПП (время протекания процесса)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19-27 мин.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715150"/>
            <a:ext cx="347662" cy="285750"/>
          </a:xfrm>
        </p:spPr>
        <p:txBody>
          <a:bodyPr/>
          <a:lstStyle/>
          <a:p>
            <a:pPr algn="ctr">
              <a:defRPr/>
            </a:pPr>
            <a:fld id="{F4FBE110-AE23-447E-BC5E-ACA3261C4DB1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6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627784" y="2564904"/>
            <a:ext cx="406391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853927" y="1989212"/>
            <a:ext cx="219100" cy="131997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ВХОД</a:t>
            </a:r>
            <a:endParaRPr lang="ru-RU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8028384" y="1880828"/>
            <a:ext cx="288032" cy="13681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ВЫХОД</a:t>
            </a:r>
            <a:endParaRPr lang="ru-RU" b="1" dirty="0"/>
          </a:p>
        </p:txBody>
      </p:sp>
      <p:graphicFrame>
        <p:nvGraphicFramePr>
          <p:cNvPr id="73" name="Таблица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023633"/>
              </p:ext>
            </p:extLst>
          </p:nvPr>
        </p:nvGraphicFramePr>
        <p:xfrm>
          <a:off x="1110223" y="2020392"/>
          <a:ext cx="1589569" cy="1333091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589569"/>
              </a:tblGrid>
              <a:tr h="286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5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Воспитатель</a:t>
                      </a:r>
                      <a:endParaRPr lang="ru-RU" sz="95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634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Сообщение воспитателя о</a:t>
                      </a:r>
                      <a:r>
                        <a:rPr kumimoji="0" lang="ru-RU" sz="9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предстоящей прогулке</a:t>
                      </a:r>
                      <a:endParaRPr kumimoji="0" lang="ru-RU" sz="9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412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5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 мин</a:t>
                      </a:r>
                      <a:endParaRPr lang="ru-RU" sz="95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989846"/>
              </p:ext>
            </p:extLst>
          </p:nvPr>
        </p:nvGraphicFramePr>
        <p:xfrm>
          <a:off x="4786821" y="1937718"/>
          <a:ext cx="1513371" cy="1310314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513371"/>
              </a:tblGrid>
              <a:tr h="3462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</a:t>
                      </a:r>
                    </a:p>
                    <a:p>
                      <a:pPr algn="ctr">
                        <a:defRPr/>
                      </a:pP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Мл. воспитатель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6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0" lang="ru-RU" sz="9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Одевание детей  на прогулку  по установленной очередности</a:t>
                      </a:r>
                      <a:endParaRPr kumimoji="0" lang="ru-RU" sz="900" b="1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301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12-15</a:t>
                      </a: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" name="Таблица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477400"/>
              </p:ext>
            </p:extLst>
          </p:nvPr>
        </p:nvGraphicFramePr>
        <p:xfrm>
          <a:off x="582638" y="2276872"/>
          <a:ext cx="216024" cy="110609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216024"/>
              </a:tblGrid>
              <a:tr h="3195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ru-RU" sz="900" b="1" dirty="0" smtClean="0">
                        <a:solidFill>
                          <a:srgbClr val="FA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466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kumimoji="0" lang="ru-RU" sz="900" b="1" kern="1200" baseline="0" dirty="0">
                        <a:solidFill>
                          <a:srgbClr val="FA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3195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ru-RU" sz="900" b="1" dirty="0">
                        <a:solidFill>
                          <a:srgbClr val="FA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278650" y="3198297"/>
            <a:ext cx="644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white"/>
                </a:solidFill>
                <a:latin typeface="Calibri"/>
                <a:cs typeface="+mn-cs"/>
              </a:rPr>
              <a:t>ЫХО</a:t>
            </a:r>
            <a:endParaRPr lang="ru-RU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930694"/>
              </p:ext>
            </p:extLst>
          </p:nvPr>
        </p:nvGraphicFramePr>
        <p:xfrm>
          <a:off x="6618696" y="1926036"/>
          <a:ext cx="1385218" cy="1368152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385218"/>
              </a:tblGrid>
              <a:tr h="3225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</a:t>
                      </a:r>
                      <a:endParaRPr lang="ru-RU" sz="9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723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0" lang="ru-RU" sz="9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Поэтапный выход детей на  улицу</a:t>
                      </a:r>
                      <a:endParaRPr kumimoji="0" lang="ru-RU" sz="900" b="1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3225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3-5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5229"/>
              </p:ext>
            </p:extLst>
          </p:nvPr>
        </p:nvGraphicFramePr>
        <p:xfrm>
          <a:off x="8316416" y="2016264"/>
          <a:ext cx="208280" cy="109728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208280"/>
              </a:tblGrid>
              <a:tr h="1258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12586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1258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151068"/>
              </p:ext>
            </p:extLst>
          </p:nvPr>
        </p:nvGraphicFramePr>
        <p:xfrm>
          <a:off x="3068680" y="1979727"/>
          <a:ext cx="1424122" cy="1283156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424122"/>
              </a:tblGrid>
              <a:tr h="258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Мл. воспитатель</a:t>
                      </a:r>
                      <a:endParaRPr lang="ru-RU" sz="9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6054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0" lang="ru-RU" sz="9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Гигиенические процедуры перед выходом на прогулку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419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3-5</a:t>
                      </a: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984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292026" y="188640"/>
            <a:ext cx="8648700" cy="43973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326847" y="1030486"/>
            <a:ext cx="8636000" cy="51259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491914" y="1040239"/>
            <a:ext cx="1543419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успеха</a:t>
            </a:r>
          </a:p>
        </p:txBody>
      </p:sp>
      <p:sp>
        <p:nvSpPr>
          <p:cNvPr id="21" name="TextBox 20">
            <a:extLst>
              <a:ext uri="{FF2B5EF4-FFF2-40B4-BE49-F238E27FC236}"/>
            </a:extLst>
          </p:cNvPr>
          <p:cNvSpPr txBox="1"/>
          <p:nvPr/>
        </p:nvSpPr>
        <p:spPr>
          <a:xfrm>
            <a:off x="493639" y="3258730"/>
            <a:ext cx="20621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Устранили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потери при подготовке к прогулке</a:t>
            </a:r>
          </a:p>
          <a:p>
            <a:pPr lvl="0">
              <a:defRPr/>
            </a:pPr>
            <a:endParaRPr lang="ru-RU" sz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Увеличили время прогулки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/>
            </a:extLst>
          </p:cNvPr>
          <p:cNvSpPr txBox="1"/>
          <p:nvPr/>
        </p:nvSpPr>
        <p:spPr>
          <a:xfrm>
            <a:off x="3129037" y="3284984"/>
            <a:ext cx="23790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Упростили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подготовки и выхода на прогулку</a:t>
            </a:r>
            <a:endParaRPr lang="ru-RU" sz="1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schemeClr val="accent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/>
            </a:extLst>
          </p:cNvPr>
          <p:cNvSpPr txBox="1"/>
          <p:nvPr/>
        </p:nvSpPr>
        <p:spPr>
          <a:xfrm>
            <a:off x="6255279" y="3284984"/>
            <a:ext cx="2617184" cy="1043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Создали  </a:t>
            </a:r>
          </a:p>
          <a:p>
            <a:pPr lvl="0">
              <a:defRPr/>
            </a:pP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визуализацию 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безопасного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 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defRPr/>
            </a:pPr>
            <a:endParaRPr lang="ru-RU" sz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7</a:t>
            </a:fld>
            <a:endParaRPr lang="ru-RU" sz="1400" dirty="0"/>
          </a:p>
        </p:txBody>
      </p:sp>
      <p:sp>
        <p:nvSpPr>
          <p:cNvPr id="3" name="Плюс 2"/>
          <p:cNvSpPr/>
          <p:nvPr/>
        </p:nvSpPr>
        <p:spPr>
          <a:xfrm>
            <a:off x="2809999" y="1844824"/>
            <a:ext cx="435372" cy="432048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люс 19"/>
          <p:cNvSpPr/>
          <p:nvPr/>
        </p:nvSpPr>
        <p:spPr>
          <a:xfrm>
            <a:off x="5580112" y="1844824"/>
            <a:ext cx="435372" cy="432048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80" name="Picture 13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340768"/>
            <a:ext cx="1440160" cy="178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81" name="Picture 13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1484784"/>
            <a:ext cx="214987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82" name="Picture 138"/>
          <p:cNvPicPr>
            <a:picLocks noChangeAspect="1" noChangeArrowheads="1"/>
          </p:cNvPicPr>
          <p:nvPr/>
        </p:nvPicPr>
        <p:blipFill>
          <a:blip r:embed="rId9" cstate="print"/>
          <a:srcRect r="-157"/>
          <a:stretch>
            <a:fillRect/>
          </a:stretch>
        </p:blipFill>
        <p:spPr bwMode="auto">
          <a:xfrm>
            <a:off x="395536" y="1484784"/>
            <a:ext cx="2336316" cy="174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247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244475" y="3971975"/>
            <a:ext cx="8636000" cy="23902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404664"/>
            <a:ext cx="8648700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96863" y="1251826"/>
            <a:ext cx="8636000" cy="2449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467544" y="1289147"/>
            <a:ext cx="1882517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5042878" y="1677747"/>
            <a:ext cx="15578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алгоритмов проведения гигиенических процедур и переодевания 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40" name="TextBox 18"/>
          <p:cNvSpPr txBox="1">
            <a:spLocks noChangeArrowheads="1"/>
          </p:cNvSpPr>
          <p:nvPr/>
        </p:nvSpPr>
        <p:spPr bwMode="auto">
          <a:xfrm>
            <a:off x="2680641" y="1531459"/>
            <a:ext cx="1039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</p:txBody>
      </p:sp>
      <p:sp>
        <p:nvSpPr>
          <p:cNvPr id="72741" name="TextBox 19"/>
          <p:cNvSpPr txBox="1">
            <a:spLocks noChangeArrowheads="1"/>
          </p:cNvSpPr>
          <p:nvPr/>
        </p:nvSpPr>
        <p:spPr bwMode="auto">
          <a:xfrm>
            <a:off x="5195451" y="1412776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8</a:t>
            </a:fld>
            <a:endParaRPr lang="ru-RU" sz="1400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 flipH="1">
            <a:off x="2051719" y="4509120"/>
            <a:ext cx="169081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lvl="0" indent="-342900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 при одновременном одевания детей разных возрастов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2196622" y="1816716"/>
            <a:ext cx="21964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алгоритмов в туалетной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приемной комнате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319502" y="2156753"/>
            <a:ext cx="59072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10" name="Picture 1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447428"/>
            <a:ext cx="1558398" cy="207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2680641" y="4149080"/>
            <a:ext cx="1039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4452156" y="5045931"/>
            <a:ext cx="59072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18"/>
          <p:cNvSpPr txBox="1">
            <a:spLocks noChangeArrowheads="1"/>
          </p:cNvSpPr>
          <p:nvPr/>
        </p:nvSpPr>
        <p:spPr bwMode="auto">
          <a:xfrm>
            <a:off x="5301898" y="4229075"/>
            <a:ext cx="1039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4"/>
          <p:cNvSpPr txBox="1">
            <a:spLocks noChangeArrowheads="1"/>
          </p:cNvSpPr>
          <p:nvPr/>
        </p:nvSpPr>
        <p:spPr bwMode="auto">
          <a:xfrm flipH="1">
            <a:off x="5258117" y="4661210"/>
            <a:ext cx="169081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lvl="0" indent="-342900"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Добровольное  привлечение старших дошкольников  в помощь младшим во время одевания на прогулку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3d вручает красный цвет человека Hes сердца Иллюстрация штока ...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69" y="4429497"/>
            <a:ext cx="1802765" cy="132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стойка толпы 3d людская красная Иллюстрация штока - иллюстрации ...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425305"/>
            <a:ext cx="1610841" cy="1355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Männchen 3D Model Freigestellt - Kostenloses Bild auf Pixabay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29" y="1689001"/>
            <a:ext cx="1621790" cy="1621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5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244475" y="3971975"/>
            <a:ext cx="8636000" cy="23902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-342900"/>
            <a:endParaRPr lang="ru-RU" sz="12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620688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44475" y="1210195"/>
            <a:ext cx="8636000" cy="2449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A2BF"/>
              </a:buClr>
              <a:buSzPct val="70000"/>
            </a:pPr>
            <a:endParaRPr lang="ru-RU" altLang="ru-RU" sz="1000" b="1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296863" y="1249047"/>
            <a:ext cx="1882517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5078702" y="1694259"/>
            <a:ext cx="15253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безопасного и комфортного пространства для переодевания</a:t>
            </a:r>
          </a:p>
          <a:p>
            <a:pPr lvl="0"/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002060"/>
                </a:solidFill>
              </a:rPr>
              <a:t> 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72740" name="TextBox 18"/>
          <p:cNvSpPr txBox="1">
            <a:spLocks noChangeArrowheads="1"/>
          </p:cNvSpPr>
          <p:nvPr/>
        </p:nvSpPr>
        <p:spPr bwMode="auto">
          <a:xfrm>
            <a:off x="2702719" y="1539636"/>
            <a:ext cx="1039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41" name="TextBox 19"/>
          <p:cNvSpPr txBox="1">
            <a:spLocks noChangeArrowheads="1"/>
          </p:cNvSpPr>
          <p:nvPr/>
        </p:nvSpPr>
        <p:spPr bwMode="auto">
          <a:xfrm>
            <a:off x="5220072" y="1418909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</p:txBody>
      </p:sp>
      <p:sp>
        <p:nvSpPr>
          <p:cNvPr id="72743" name="TextBox 24"/>
          <p:cNvSpPr txBox="1">
            <a:spLocks noChangeArrowheads="1"/>
          </p:cNvSpPr>
          <p:nvPr/>
        </p:nvSpPr>
        <p:spPr bwMode="auto">
          <a:xfrm>
            <a:off x="2123728" y="4237563"/>
            <a:ext cx="16188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</p:txBody>
      </p:sp>
      <p:sp>
        <p:nvSpPr>
          <p:cNvPr id="72748" name="TextBox 29"/>
          <p:cNvSpPr txBox="1">
            <a:spLocks noChangeArrowheads="1"/>
          </p:cNvSpPr>
          <p:nvPr/>
        </p:nvSpPr>
        <p:spPr bwMode="auto">
          <a:xfrm>
            <a:off x="5436096" y="4237563"/>
            <a:ext cx="9655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9</a:t>
            </a:fld>
            <a:endParaRPr lang="ru-RU" sz="1400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2195736" y="4653136"/>
            <a:ext cx="2088232" cy="105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lvl="0">
              <a:lnSpc>
                <a:spcPct val="115000"/>
              </a:lnSpc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Удерживание 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одетых  детей в тамбуре 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(вынужденное ожидание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остальных детей)</a:t>
            </a:r>
          </a:p>
          <a:p>
            <a:pPr indent="-342900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5076056" y="4509120"/>
            <a:ext cx="216024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/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Поэтапный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одетых детей на улицу с педагогом</a:t>
            </a:r>
          </a:p>
          <a:p>
            <a:pPr indent="-342900"/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/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2542835" y="1816716"/>
            <a:ext cx="185026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конфликтных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 между  </a:t>
            </a:r>
            <a:r>
              <a:rPr lang="ru-RU" sz="12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детьми  при сборе на прогулку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63" name="Picture 7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095" y="1989623"/>
            <a:ext cx="615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64" name="Picture 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52" y="4820830"/>
            <a:ext cx="615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4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98133" y="1418909"/>
            <a:ext cx="1080120" cy="128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64288" y="1989623"/>
            <a:ext cx="12241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спорить человек 2 иллюстрация штока. иллюстрации насчитывающей ...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51" y="1695134"/>
            <a:ext cx="1526540" cy="163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3d与红色领导人的企业队成功配合库存图片. 图片包括有刺激, 员工, 社区 ...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3" y="4514562"/>
            <a:ext cx="1880607" cy="1572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Руки символизируют контакт влюбленности предложение значка секса Я ...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00322"/>
            <a:ext cx="1457763" cy="1103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3d与红色领导人的企业队成功配合库存图片. 图片包括有刺激, 员工, 社区 ...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08" y="4538280"/>
            <a:ext cx="1880607" cy="1572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233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2814</TotalTime>
  <Words>817</Words>
  <Application>Microsoft Office PowerPoint</Application>
  <PresentationFormat>Экран (4:3)</PresentationFormat>
  <Paragraphs>246</Paragraphs>
  <Slides>11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Тема Office</vt:lpstr>
      <vt:lpstr>1_Тема Office</vt:lpstr>
      <vt:lpstr>2_Тема Office</vt:lpstr>
      <vt:lpstr>think-cell Slide</vt:lpstr>
      <vt:lpstr>Паспорт проекта   «Оптимизация процесса подготовки детей к прогулке в разновозрастной группе» </vt:lpstr>
      <vt:lpstr>Команда проекта </vt:lpstr>
      <vt:lpstr>Карта текущего состояния процесса «Оптимизация процесса подготовки детей к прогулке в разновозрастной группе»</vt:lpstr>
      <vt:lpstr>Пирамида проблем</vt:lpstr>
      <vt:lpstr>Презентация PowerPoint</vt:lpstr>
      <vt:lpstr>Карта текущего состояния процесса «Оптимизация процесса подготовки детей к прогулке в разновозрастной группе»</vt:lpstr>
      <vt:lpstr>Достигнутые результаты (было и стало) </vt:lpstr>
      <vt:lpstr>Достигнутые результаты (было и стало) </vt:lpstr>
      <vt:lpstr>Достигнутые результаты (было и стало) </vt:lpstr>
      <vt:lpstr>Презентация PowerPoint</vt:lpstr>
      <vt:lpstr>Достигнутые 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elena</cp:lastModifiedBy>
  <cp:revision>234</cp:revision>
  <cp:lastPrinted>2019-10-25T10:22:43Z</cp:lastPrinted>
  <dcterms:created xsi:type="dcterms:W3CDTF">2018-08-20T14:01:12Z</dcterms:created>
  <dcterms:modified xsi:type="dcterms:W3CDTF">2020-06-25T20:45:40Z</dcterms:modified>
</cp:coreProperties>
</file>